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8"/>
  </p:notesMasterIdLst>
  <p:sldIdLst>
    <p:sldId id="488" r:id="rId2"/>
    <p:sldId id="489" r:id="rId3"/>
    <p:sldId id="486" r:id="rId4"/>
    <p:sldId id="487" r:id="rId5"/>
    <p:sldId id="503" r:id="rId6"/>
    <p:sldId id="270" r:id="rId7"/>
    <p:sldId id="370" r:id="rId8"/>
    <p:sldId id="376" r:id="rId9"/>
    <p:sldId id="372" r:id="rId10"/>
    <p:sldId id="506" r:id="rId11"/>
    <p:sldId id="377" r:id="rId12"/>
    <p:sldId id="378" r:id="rId13"/>
    <p:sldId id="379" r:id="rId14"/>
    <p:sldId id="380" r:id="rId15"/>
    <p:sldId id="381" r:id="rId16"/>
    <p:sldId id="383" r:id="rId17"/>
    <p:sldId id="382" r:id="rId18"/>
    <p:sldId id="384" r:id="rId19"/>
    <p:sldId id="385" r:id="rId20"/>
    <p:sldId id="386" r:id="rId21"/>
    <p:sldId id="387" r:id="rId22"/>
    <p:sldId id="388" r:id="rId23"/>
    <p:sldId id="402" r:id="rId24"/>
    <p:sldId id="445" r:id="rId25"/>
    <p:sldId id="498" r:id="rId26"/>
    <p:sldId id="499" r:id="rId27"/>
    <p:sldId id="398" r:id="rId28"/>
    <p:sldId id="399" r:id="rId29"/>
    <p:sldId id="400" r:id="rId30"/>
    <p:sldId id="401" r:id="rId31"/>
    <p:sldId id="404" r:id="rId32"/>
    <p:sldId id="405" r:id="rId33"/>
    <p:sldId id="490" r:id="rId34"/>
    <p:sldId id="407" r:id="rId35"/>
    <p:sldId id="406" r:id="rId36"/>
    <p:sldId id="507" r:id="rId37"/>
    <p:sldId id="408" r:id="rId38"/>
    <p:sldId id="492" r:id="rId39"/>
    <p:sldId id="409" r:id="rId40"/>
    <p:sldId id="500" r:id="rId41"/>
    <p:sldId id="504" r:id="rId42"/>
    <p:sldId id="505" r:id="rId43"/>
    <p:sldId id="422" r:id="rId44"/>
    <p:sldId id="508" r:id="rId45"/>
    <p:sldId id="483" r:id="rId46"/>
    <p:sldId id="493" r:id="rId47"/>
    <p:sldId id="416" r:id="rId48"/>
    <p:sldId id="418" r:id="rId49"/>
    <p:sldId id="419" r:id="rId50"/>
    <p:sldId id="423" r:id="rId51"/>
    <p:sldId id="424" r:id="rId52"/>
    <p:sldId id="426" r:id="rId53"/>
    <p:sldId id="427" r:id="rId54"/>
    <p:sldId id="429" r:id="rId55"/>
    <p:sldId id="527" r:id="rId56"/>
    <p:sldId id="528" r:id="rId57"/>
    <p:sldId id="494" r:id="rId58"/>
    <p:sldId id="284" r:id="rId59"/>
    <p:sldId id="412" r:id="rId60"/>
    <p:sldId id="413" r:id="rId61"/>
    <p:sldId id="485" r:id="rId62"/>
    <p:sldId id="515" r:id="rId63"/>
    <p:sldId id="516" r:id="rId64"/>
    <p:sldId id="517" r:id="rId65"/>
    <p:sldId id="518" r:id="rId66"/>
    <p:sldId id="509" r:id="rId67"/>
    <p:sldId id="512" r:id="rId68"/>
    <p:sldId id="510" r:id="rId69"/>
    <p:sldId id="513" r:id="rId70"/>
    <p:sldId id="511" r:id="rId71"/>
    <p:sldId id="514" r:id="rId72"/>
    <p:sldId id="519" r:id="rId73"/>
    <p:sldId id="430" r:id="rId74"/>
    <p:sldId id="431" r:id="rId75"/>
    <p:sldId id="520" r:id="rId76"/>
    <p:sldId id="521" r:id="rId77"/>
    <p:sldId id="522" r:id="rId78"/>
    <p:sldId id="523" r:id="rId79"/>
    <p:sldId id="524" r:id="rId80"/>
    <p:sldId id="525" r:id="rId81"/>
    <p:sldId id="432" r:id="rId82"/>
    <p:sldId id="433" r:id="rId83"/>
    <p:sldId id="434" r:id="rId84"/>
    <p:sldId id="435" r:id="rId85"/>
    <p:sldId id="495" r:id="rId86"/>
    <p:sldId id="311" r:id="rId87"/>
    <p:sldId id="436" r:id="rId88"/>
    <p:sldId id="439" r:id="rId89"/>
    <p:sldId id="437" r:id="rId90"/>
    <p:sldId id="526" r:id="rId91"/>
    <p:sldId id="438" r:id="rId92"/>
    <p:sldId id="440" r:id="rId93"/>
    <p:sldId id="441" r:id="rId94"/>
    <p:sldId id="442" r:id="rId95"/>
    <p:sldId id="496" r:id="rId96"/>
    <p:sldId id="443" r:id="rId97"/>
    <p:sldId id="444" r:id="rId98"/>
    <p:sldId id="447" r:id="rId99"/>
    <p:sldId id="501" r:id="rId100"/>
    <p:sldId id="448" r:id="rId101"/>
    <p:sldId id="449" r:id="rId102"/>
    <p:sldId id="450" r:id="rId103"/>
    <p:sldId id="451" r:id="rId104"/>
    <p:sldId id="446" r:id="rId105"/>
    <p:sldId id="340" r:id="rId106"/>
    <p:sldId id="342" r:id="rId107"/>
    <p:sldId id="341" r:id="rId108"/>
    <p:sldId id="455" r:id="rId109"/>
    <p:sldId id="343" r:id="rId110"/>
    <p:sldId id="344" r:id="rId111"/>
    <p:sldId id="502" r:id="rId112"/>
    <p:sldId id="475" r:id="rId113"/>
    <p:sldId id="460" r:id="rId114"/>
    <p:sldId id="461" r:id="rId115"/>
    <p:sldId id="462" r:id="rId116"/>
    <p:sldId id="463" r:id="rId117"/>
    <p:sldId id="459" r:id="rId118"/>
    <p:sldId id="466" r:id="rId119"/>
    <p:sldId id="468" r:id="rId120"/>
    <p:sldId id="469" r:id="rId121"/>
    <p:sldId id="472" r:id="rId122"/>
    <p:sldId id="478" r:id="rId123"/>
    <p:sldId id="470" r:id="rId124"/>
    <p:sldId id="471" r:id="rId125"/>
    <p:sldId id="473" r:id="rId126"/>
    <p:sldId id="477" r:id="rId127"/>
    <p:sldId id="479" r:id="rId128"/>
    <p:sldId id="480" r:id="rId129"/>
    <p:sldId id="481" r:id="rId130"/>
    <p:sldId id="482" r:id="rId131"/>
    <p:sldId id="484" r:id="rId132"/>
    <p:sldId id="497" r:id="rId133"/>
    <p:sldId id="530" r:id="rId134"/>
    <p:sldId id="531" r:id="rId135"/>
    <p:sldId id="532" r:id="rId136"/>
    <p:sldId id="534" r:id="rId137"/>
  </p:sldIdLst>
  <p:sldSz cx="9144000" cy="5143500" type="screen16x9"/>
  <p:notesSz cx="6858000" cy="9144000"/>
  <p:embeddedFontLst>
    <p:embeddedFont>
      <p:font typeface="Cambria Math" panose="02040503050406030204" pitchFamily="18" charset="0"/>
      <p:regular r:id="rId139"/>
    </p:embeddedFont>
    <p:embeddedFont>
      <p:font typeface="Lato" panose="020F0502020204030203" pitchFamily="34" charset="77"/>
      <p:regular r:id="rId140"/>
      <p:bold r:id="rId141"/>
      <p:italic r:id="rId142"/>
      <p:boldItalic r:id="rId143"/>
    </p:embeddedFont>
    <p:embeddedFont>
      <p:font typeface="Montserrat" pitchFamily="2" charset="77"/>
      <p:regular r:id="rId144"/>
      <p:bold r:id="rId145"/>
      <p:italic r:id="rId146"/>
      <p:boldItalic r:id="rId1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34"/>
    <p:restoredTop sz="93516"/>
  </p:normalViewPr>
  <p:slideViewPr>
    <p:cSldViewPr snapToGrid="0" snapToObjects="1">
      <p:cViewPr>
        <p:scale>
          <a:sx n="145" d="100"/>
          <a:sy n="145" d="100"/>
        </p:scale>
        <p:origin x="224" y="256"/>
      </p:cViewPr>
      <p:guideLst/>
    </p:cSldViewPr>
  </p:slideViewPr>
  <p:outlineViewPr>
    <p:cViewPr>
      <p:scale>
        <a:sx n="33" d="100"/>
        <a:sy n="33" d="100"/>
      </p:scale>
      <p:origin x="0" y="-1989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font" Target="fonts/font1.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2.fntdata"/><Relationship Id="rId145"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3.fntdata"/><Relationship Id="rId14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5.fntdata"/><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6.fntdata"/><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c42f34c8e_1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c42f34c8e_1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0435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Square brackets</a:t>
            </a:r>
          </a:p>
        </p:txBody>
      </p:sp>
    </p:spTree>
    <p:extLst>
      <p:ext uri="{BB962C8B-B14F-4D97-AF65-F5344CB8AC3E}">
        <p14:creationId xmlns:p14="http://schemas.microsoft.com/office/powerpoint/2010/main" val="269550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correct answer is A: 9</a:t>
            </a:r>
          </a:p>
        </p:txBody>
      </p:sp>
    </p:spTree>
    <p:extLst>
      <p:ext uri="{BB962C8B-B14F-4D97-AF65-F5344CB8AC3E}">
        <p14:creationId xmlns:p14="http://schemas.microsoft.com/office/powerpoint/2010/main" val="1776815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f8d98d6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f8d98d6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3092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students type this in and try out other examples</a:t>
            </a:r>
          </a:p>
        </p:txBody>
      </p:sp>
    </p:spTree>
    <p:extLst>
      <p:ext uri="{BB962C8B-B14F-4D97-AF65-F5344CB8AC3E}">
        <p14:creationId xmlns:p14="http://schemas.microsoft.com/office/powerpoint/2010/main" val="141445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students type this in and try out other examples</a:t>
            </a:r>
          </a:p>
        </p:txBody>
      </p:sp>
    </p:spTree>
    <p:extLst>
      <p:ext uri="{BB962C8B-B14F-4D97-AF65-F5344CB8AC3E}">
        <p14:creationId xmlns:p14="http://schemas.microsoft.com/office/powerpoint/2010/main" val="90506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students type this in and try out other examples</a:t>
            </a:r>
          </a:p>
        </p:txBody>
      </p:sp>
    </p:spTree>
    <p:extLst>
      <p:ext uri="{BB962C8B-B14F-4D97-AF65-F5344CB8AC3E}">
        <p14:creationId xmlns:p14="http://schemas.microsoft.com/office/powerpoint/2010/main" val="4145754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f8d98d6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f8d98d6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9924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18736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first time we introduce a “multi-line” function</a:t>
            </a:r>
          </a:p>
        </p:txBody>
      </p:sp>
    </p:spTree>
    <p:extLst>
      <p:ext uri="{BB962C8B-B14F-4D97-AF65-F5344CB8AC3E}">
        <p14:creationId xmlns:p14="http://schemas.microsoft.com/office/powerpoint/2010/main" val="2368310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first time we introduce a “multi-line” function</a:t>
            </a:r>
          </a:p>
        </p:txBody>
      </p:sp>
    </p:spTree>
    <p:extLst>
      <p:ext uri="{BB962C8B-B14F-4D97-AF65-F5344CB8AC3E}">
        <p14:creationId xmlns:p14="http://schemas.microsoft.com/office/powerpoint/2010/main" val="2870265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c42f34c8e_1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c42f34c8e_1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f8d98d6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f8d98d6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mentors who think there is a bug:  product([]) == 1 is correct.  After all, product (X+Y) == product(X) * product(Y) and X + [] == X.  Therefore product(X) == product(X + []) == product(X) * product([]) for arbitrary X.  Therefore product([]) == 1.  This is in fact the reason why in product() we initialize result to 1, the unity element for multiplicative groups, and in sum() we initialize result to 0, the unity element for additive groups.</a:t>
            </a:r>
          </a:p>
        </p:txBody>
      </p:sp>
    </p:spTree>
    <p:extLst>
      <p:ext uri="{BB962C8B-B14F-4D97-AF65-F5344CB8AC3E}">
        <p14:creationId xmlns:p14="http://schemas.microsoft.com/office/powerpoint/2010/main" val="132705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d4d1a8692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d4d1a869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Also, doesn’t  return </a:t>
            </a:r>
            <a:r>
              <a:rPr lang="en-US"/>
              <a:t>anything if the list is empty</a:t>
            </a:r>
          </a:p>
        </p:txBody>
      </p:sp>
    </p:spTree>
    <p:extLst>
      <p:ext uri="{BB962C8B-B14F-4D97-AF65-F5344CB8AC3E}">
        <p14:creationId xmlns:p14="http://schemas.microsoft.com/office/powerpoint/2010/main" val="4086349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Multiple functions?</a:t>
            </a:r>
          </a:p>
        </p:txBody>
      </p:sp>
    </p:spTree>
    <p:extLst>
      <p:ext uri="{BB962C8B-B14F-4D97-AF65-F5344CB8AC3E}">
        <p14:creationId xmlns:p14="http://schemas.microsoft.com/office/powerpoint/2010/main" val="1654994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c42f34c8e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c42f34c8e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910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4c5e16b95c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4c5e16b95c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655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4c620476f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4c620476f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4c620476f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4c620476f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4c620476f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4c620476f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f8e0c0a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f8e0c0a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52830"/>
                </a:solidFill>
                <a:highlight>
                  <a:srgbClr val="FFFFFF"/>
                </a:highlight>
              </a:rPr>
              <a:t>In Python, function is a group of related statements that perform a specific task.</a:t>
            </a:r>
            <a:r>
              <a:rPr lang="en"/>
              <a:t>Let them play around on the laptops with creating their own functions. Do not forget to mention DOC strings </a:t>
            </a:r>
            <a:endParaRPr/>
          </a:p>
        </p:txBody>
      </p:sp>
    </p:spTree>
    <p:extLst>
      <p:ext uri="{BB962C8B-B14F-4D97-AF65-F5344CB8AC3E}">
        <p14:creationId xmlns:p14="http://schemas.microsoft.com/office/powerpoint/2010/main" val="11726445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4c620476f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4c620476f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300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4c620476f8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4c620476f8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4c620476f8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4c620476f8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need to do this before we can talk about I/O.  But if we skip I/O, we may also want to skip this</a:t>
            </a:r>
          </a:p>
        </p:txBody>
      </p:sp>
    </p:spTree>
    <p:extLst>
      <p:ext uri="{BB962C8B-B14F-4D97-AF65-F5344CB8AC3E}">
        <p14:creationId xmlns:p14="http://schemas.microsoft.com/office/powerpoint/2010/main" val="2300386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Input/Output</a:t>
            </a:r>
            <a:r>
              <a:rPr lang="en-US" dirty="0"/>
              <a:t> is probably something we should not teach at all.  It’s confusing.  Of course, it is fun to run programs that do I/O, but actually programming it is boring stuff and probably a waste of time for a 2-day course.</a:t>
            </a:r>
          </a:p>
        </p:txBody>
      </p:sp>
    </p:spTree>
    <p:extLst>
      <p:ext uri="{BB962C8B-B14F-4D97-AF65-F5344CB8AC3E}">
        <p14:creationId xmlns:p14="http://schemas.microsoft.com/office/powerpoint/2010/main" val="3009606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7609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f8e0c0a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f8e0c0a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52830"/>
                </a:solidFill>
                <a:highlight>
                  <a:srgbClr val="FFFFFF"/>
                </a:highlight>
              </a:rPr>
              <a:t>In Python, function is a group of related statements that perform a specific task.</a:t>
            </a:r>
            <a:r>
              <a:rPr lang="en"/>
              <a:t>Let them play around on the laptops with creating their own functions. Do not forget to mention DOC strings </a:t>
            </a:r>
            <a:endParaRPr/>
          </a:p>
        </p:txBody>
      </p:sp>
    </p:spTree>
    <p:extLst>
      <p:ext uri="{BB962C8B-B14F-4D97-AF65-F5344CB8AC3E}">
        <p14:creationId xmlns:p14="http://schemas.microsoft.com/office/powerpoint/2010/main" val="34275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Everybody should do this.  Wait for everybody to be done.  Note that we only put function definitions in the left box and nothing else</a:t>
            </a:r>
          </a:p>
        </p:txBody>
      </p:sp>
    </p:spTree>
    <p:extLst>
      <p:ext uri="{BB962C8B-B14F-4D97-AF65-F5344CB8AC3E}">
        <p14:creationId xmlns:p14="http://schemas.microsoft.com/office/powerpoint/2010/main" val="2724533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After this, have them try other invocations of f() and square()</a:t>
            </a:r>
          </a:p>
        </p:txBody>
      </p:sp>
    </p:spTree>
    <p:extLst>
      <p:ext uri="{BB962C8B-B14F-4D97-AF65-F5344CB8AC3E}">
        <p14:creationId xmlns:p14="http://schemas.microsoft.com/office/powerpoint/2010/main" val="3563293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a:t>
            </a:r>
          </a:p>
        </p:txBody>
      </p:sp>
    </p:spTree>
    <p:extLst>
      <p:ext uri="{BB962C8B-B14F-4D97-AF65-F5344CB8AC3E}">
        <p14:creationId xmlns:p14="http://schemas.microsoft.com/office/powerpoint/2010/main" val="2568799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a:t>
            </a:r>
          </a:p>
        </p:txBody>
      </p:sp>
    </p:spTree>
    <p:extLst>
      <p:ext uri="{BB962C8B-B14F-4D97-AF65-F5344CB8AC3E}">
        <p14:creationId xmlns:p14="http://schemas.microsoft.com/office/powerpoint/2010/main" val="2161112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Square brackets</a:t>
            </a:r>
          </a:p>
        </p:txBody>
      </p:sp>
    </p:spTree>
    <p:extLst>
      <p:ext uri="{BB962C8B-B14F-4D97-AF65-F5344CB8AC3E}">
        <p14:creationId xmlns:p14="http://schemas.microsoft.com/office/powerpoint/2010/main" val="111073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66901" y="207700"/>
            <a:ext cx="7038900" cy="696426"/>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3.sv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ctrTitle"/>
          </p:nvPr>
        </p:nvSpPr>
        <p:spPr>
          <a:xfrm>
            <a:off x="2929675" y="1546750"/>
            <a:ext cx="6319200" cy="2576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For instructors</a:t>
            </a:r>
            <a:endParaRPr dirty="0"/>
          </a:p>
        </p:txBody>
      </p:sp>
      <p:sp>
        <p:nvSpPr>
          <p:cNvPr id="228" name="Google Shape;228;p27"/>
          <p:cNvSpPr txBox="1">
            <a:spLocks noGrp="1"/>
          </p:cNvSpPr>
          <p:nvPr>
            <p:ph type="subTitle" idx="1"/>
          </p:nvPr>
        </p:nvSpPr>
        <p:spPr>
          <a:xfrm>
            <a:off x="1272425" y="4311100"/>
            <a:ext cx="4552200" cy="5061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Montserrat"/>
                <a:ea typeface="Montserrat"/>
                <a:cs typeface="Montserrat"/>
                <a:sym typeface="Montserrat"/>
              </a:rPr>
              <a:t>Code Afrique Team</a:t>
            </a:r>
            <a:endParaRPr sz="1400" dirty="0">
              <a:latin typeface="Montserrat"/>
              <a:ea typeface="Montserrat"/>
              <a:cs typeface="Montserrat"/>
              <a:sym typeface="Montserrat"/>
            </a:endParaRPr>
          </a:p>
        </p:txBody>
      </p:sp>
    </p:spTree>
    <p:extLst>
      <p:ext uri="{BB962C8B-B14F-4D97-AF65-F5344CB8AC3E}">
        <p14:creationId xmlns:p14="http://schemas.microsoft.com/office/powerpoint/2010/main" val="1437711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9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Functions in Python</a:t>
            </a:r>
            <a:endParaRPr dirty="0"/>
          </a:p>
        </p:txBody>
      </p:sp>
      <p:sp>
        <p:nvSpPr>
          <p:cNvPr id="664" name="Google Shape;664;p92"/>
          <p:cNvSpPr txBox="1">
            <a:spLocks noGrp="1"/>
          </p:cNvSpPr>
          <p:nvPr>
            <p:ph type="body" idx="1"/>
          </p:nvPr>
        </p:nvSpPr>
        <p:spPr>
          <a:xfrm>
            <a:off x="1244575" y="136647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Courier" pitchFamily="2" charset="0"/>
                <a:ea typeface="Montserrat"/>
                <a:cs typeface="Montserrat"/>
                <a:sym typeface="Montserrat"/>
              </a:rPr>
              <a:t>def f(x):</a:t>
            </a:r>
            <a:endParaRPr sz="1800" dirty="0">
              <a:latin typeface="Courier" pitchFamily="2" charset="0"/>
              <a:ea typeface="Montserrat"/>
              <a:cs typeface="Montserrat"/>
              <a:sym typeface="Montserrat"/>
            </a:endParaRPr>
          </a:p>
          <a:p>
            <a:pPr marL="0" lvl="0" indent="0" algn="l" rtl="0">
              <a:spcBef>
                <a:spcPts val="1600"/>
              </a:spcBef>
              <a:spcAft>
                <a:spcPts val="0"/>
              </a:spcAft>
              <a:buNone/>
            </a:pPr>
            <a:r>
              <a:rPr lang="en" sz="1800" dirty="0">
                <a:latin typeface="Courier" pitchFamily="2" charset="0"/>
                <a:ea typeface="Montserrat"/>
                <a:cs typeface="Montserrat"/>
                <a:sym typeface="Montserrat"/>
              </a:rPr>
              <a:t>     return 3 * x + 4</a:t>
            </a:r>
          </a:p>
          <a:p>
            <a:pPr marL="0" lvl="0" indent="0" algn="l" rtl="0">
              <a:spcBef>
                <a:spcPts val="1600"/>
              </a:spcBef>
              <a:spcAft>
                <a:spcPts val="0"/>
              </a:spcAft>
              <a:buNone/>
            </a:pPr>
            <a:endParaRPr lang="en" sz="800" dirty="0">
              <a:latin typeface="Courier" pitchFamily="2" charset="0"/>
              <a:ea typeface="Montserrat"/>
              <a:cs typeface="Montserrat"/>
              <a:sym typeface="Montserrat"/>
            </a:endParaRPr>
          </a:p>
          <a:p>
            <a:pPr marL="0" lvl="0" indent="0" algn="l" rtl="0">
              <a:spcBef>
                <a:spcPts val="1600"/>
              </a:spcBef>
              <a:spcAft>
                <a:spcPts val="0"/>
              </a:spcAft>
              <a:buNone/>
            </a:pPr>
            <a:r>
              <a:rPr lang="en-US" sz="1800" dirty="0">
                <a:latin typeface="Courier" pitchFamily="2" charset="0"/>
                <a:ea typeface="Montserrat"/>
                <a:cs typeface="Montserrat"/>
                <a:sym typeface="Montserrat"/>
              </a:rPr>
              <a:t>def square(x):</a:t>
            </a:r>
          </a:p>
          <a:p>
            <a:pPr marL="0" lvl="0" indent="0" algn="l" rtl="0">
              <a:spcBef>
                <a:spcPts val="1600"/>
              </a:spcBef>
              <a:spcAft>
                <a:spcPts val="0"/>
              </a:spcAft>
              <a:buNone/>
            </a:pPr>
            <a:r>
              <a:rPr lang="en-US" sz="1800" dirty="0">
                <a:latin typeface="Courier" pitchFamily="2" charset="0"/>
                <a:ea typeface="Montserrat"/>
                <a:cs typeface="Montserrat"/>
                <a:sym typeface="Montserrat"/>
              </a:rPr>
              <a:t>     return x * x</a:t>
            </a:r>
            <a:endParaRPr lang="en" sz="1800" dirty="0">
              <a:latin typeface="Courier" pitchFamily="2" charset="0"/>
              <a:ea typeface="Montserrat"/>
              <a:cs typeface="Montserrat"/>
              <a:sym typeface="Montserrat"/>
            </a:endParaRPr>
          </a:p>
        </p:txBody>
      </p:sp>
      <p:sp>
        <p:nvSpPr>
          <p:cNvPr id="665" name="Google Shape;665;p92"/>
          <p:cNvSpPr txBox="1"/>
          <p:nvPr/>
        </p:nvSpPr>
        <p:spPr>
          <a:xfrm>
            <a:off x="5128448" y="1407436"/>
            <a:ext cx="2863001"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Function “header”</a:t>
            </a:r>
            <a:endParaRPr sz="1800" dirty="0">
              <a:solidFill>
                <a:schemeClr val="lt1"/>
              </a:solidFill>
              <a:latin typeface="Montserrat"/>
              <a:ea typeface="Montserrat"/>
              <a:cs typeface="Montserrat"/>
              <a:sym typeface="Montserrat"/>
            </a:endParaRPr>
          </a:p>
        </p:txBody>
      </p:sp>
      <p:cxnSp>
        <p:nvCxnSpPr>
          <p:cNvPr id="666" name="Google Shape;666;p92"/>
          <p:cNvCxnSpPr>
            <a:cxnSpLocks/>
          </p:cNvCxnSpPr>
          <p:nvPr/>
        </p:nvCxnSpPr>
        <p:spPr>
          <a:xfrm flipH="1">
            <a:off x="2655549" y="1627012"/>
            <a:ext cx="2472900" cy="10200"/>
          </a:xfrm>
          <a:prstGeom prst="straightConnector1">
            <a:avLst/>
          </a:prstGeom>
          <a:noFill/>
          <a:ln w="9525" cap="flat" cmpd="sng">
            <a:solidFill>
              <a:schemeClr val="dk2"/>
            </a:solidFill>
            <a:prstDash val="solid"/>
            <a:round/>
            <a:headEnd type="none" w="med" len="med"/>
            <a:tailEnd type="triangle" w="med" len="med"/>
          </a:ln>
        </p:spPr>
      </p:cxnSp>
      <p:cxnSp>
        <p:nvCxnSpPr>
          <p:cNvPr id="669" name="Google Shape;669;p92"/>
          <p:cNvCxnSpPr/>
          <p:nvPr/>
        </p:nvCxnSpPr>
        <p:spPr>
          <a:xfrm rot="10800000">
            <a:off x="4816950" y="2155115"/>
            <a:ext cx="1392900" cy="7800"/>
          </a:xfrm>
          <a:prstGeom prst="straightConnector1">
            <a:avLst/>
          </a:prstGeom>
          <a:noFill/>
          <a:ln w="9525" cap="flat" cmpd="sng">
            <a:solidFill>
              <a:schemeClr val="dk2"/>
            </a:solidFill>
            <a:prstDash val="solid"/>
            <a:round/>
            <a:headEnd type="none" w="med" len="med"/>
            <a:tailEnd type="triangle" w="med" len="med"/>
          </a:ln>
        </p:spPr>
      </p:cxnSp>
      <p:sp>
        <p:nvSpPr>
          <p:cNvPr id="670" name="Google Shape;670;p92"/>
          <p:cNvSpPr txBox="1"/>
          <p:nvPr/>
        </p:nvSpPr>
        <p:spPr>
          <a:xfrm>
            <a:off x="6319850" y="1925364"/>
            <a:ext cx="167160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“Body”</a:t>
            </a:r>
            <a:endParaRPr sz="1800" dirty="0">
              <a:solidFill>
                <a:schemeClr val="lt1"/>
              </a:solidFill>
              <a:latin typeface="Montserrat"/>
              <a:ea typeface="Montserrat"/>
              <a:cs typeface="Montserrat"/>
              <a:sym typeface="Montserrat"/>
            </a:endParaRPr>
          </a:p>
        </p:txBody>
      </p:sp>
      <p:sp>
        <p:nvSpPr>
          <p:cNvPr id="8" name="Google Shape;665;p92">
            <a:extLst>
              <a:ext uri="{FF2B5EF4-FFF2-40B4-BE49-F238E27FC236}">
                <a16:creationId xmlns:a16="http://schemas.microsoft.com/office/drawing/2014/main" id="{249413B7-ABBB-6243-AC41-79BD30E9BCEF}"/>
              </a:ext>
            </a:extLst>
          </p:cNvPr>
          <p:cNvSpPr txBox="1"/>
          <p:nvPr/>
        </p:nvSpPr>
        <p:spPr>
          <a:xfrm>
            <a:off x="5128448" y="2806468"/>
            <a:ext cx="3207951"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Another function header</a:t>
            </a:r>
            <a:endParaRPr sz="1800" dirty="0">
              <a:solidFill>
                <a:schemeClr val="lt1"/>
              </a:solidFill>
              <a:latin typeface="Montserrat"/>
              <a:ea typeface="Montserrat"/>
              <a:cs typeface="Montserrat"/>
              <a:sym typeface="Montserrat"/>
            </a:endParaRPr>
          </a:p>
        </p:txBody>
      </p:sp>
      <p:cxnSp>
        <p:nvCxnSpPr>
          <p:cNvPr id="9" name="Google Shape;666;p92">
            <a:extLst>
              <a:ext uri="{FF2B5EF4-FFF2-40B4-BE49-F238E27FC236}">
                <a16:creationId xmlns:a16="http://schemas.microsoft.com/office/drawing/2014/main" id="{3E87AC84-A3E8-F349-8622-3668D5D416DD}"/>
              </a:ext>
            </a:extLst>
          </p:cNvPr>
          <p:cNvCxnSpPr>
            <a:cxnSpLocks/>
          </p:cNvCxnSpPr>
          <p:nvPr/>
        </p:nvCxnSpPr>
        <p:spPr>
          <a:xfrm flipH="1">
            <a:off x="3401568" y="3026044"/>
            <a:ext cx="1726881" cy="0"/>
          </a:xfrm>
          <a:prstGeom prst="straightConnector1">
            <a:avLst/>
          </a:prstGeom>
          <a:noFill/>
          <a:ln w="9525" cap="flat" cmpd="sng">
            <a:solidFill>
              <a:schemeClr val="dk2"/>
            </a:solidFill>
            <a:prstDash val="solid"/>
            <a:round/>
            <a:headEnd type="none" w="med" len="med"/>
            <a:tailEnd type="triangle" w="med" len="med"/>
          </a:ln>
        </p:spPr>
      </p:cxnSp>
      <p:cxnSp>
        <p:nvCxnSpPr>
          <p:cNvPr id="10" name="Google Shape;669;p92">
            <a:extLst>
              <a:ext uri="{FF2B5EF4-FFF2-40B4-BE49-F238E27FC236}">
                <a16:creationId xmlns:a16="http://schemas.microsoft.com/office/drawing/2014/main" id="{446F979B-2879-6E40-9515-BA648468A54E}"/>
              </a:ext>
            </a:extLst>
          </p:cNvPr>
          <p:cNvCxnSpPr>
            <a:cxnSpLocks/>
          </p:cNvCxnSpPr>
          <p:nvPr/>
        </p:nvCxnSpPr>
        <p:spPr>
          <a:xfrm flipH="1" flipV="1">
            <a:off x="4816950" y="3554147"/>
            <a:ext cx="1392900" cy="7800"/>
          </a:xfrm>
          <a:prstGeom prst="straightConnector1">
            <a:avLst/>
          </a:prstGeom>
          <a:noFill/>
          <a:ln w="9525" cap="flat" cmpd="sng">
            <a:solidFill>
              <a:schemeClr val="dk2"/>
            </a:solidFill>
            <a:prstDash val="solid"/>
            <a:round/>
            <a:headEnd type="none" w="med" len="med"/>
            <a:tailEnd type="triangle" w="med" len="med"/>
          </a:ln>
        </p:spPr>
      </p:cxnSp>
      <p:sp>
        <p:nvSpPr>
          <p:cNvPr id="11" name="Google Shape;670;p92">
            <a:extLst>
              <a:ext uri="{FF2B5EF4-FFF2-40B4-BE49-F238E27FC236}">
                <a16:creationId xmlns:a16="http://schemas.microsoft.com/office/drawing/2014/main" id="{2A84D4C1-B4C3-1D43-AE9C-17A1B652AD7D}"/>
              </a:ext>
            </a:extLst>
          </p:cNvPr>
          <p:cNvSpPr txBox="1"/>
          <p:nvPr/>
        </p:nvSpPr>
        <p:spPr>
          <a:xfrm>
            <a:off x="6319850" y="3324396"/>
            <a:ext cx="209263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Another body</a:t>
            </a:r>
            <a:endParaRPr sz="1800" dirty="0">
              <a:solidFill>
                <a:schemeClr val="lt1"/>
              </a:solidFill>
              <a:latin typeface="Montserrat"/>
              <a:ea typeface="Montserrat"/>
              <a:cs typeface="Montserrat"/>
              <a:sym typeface="Montserrat"/>
            </a:endParaRPr>
          </a:p>
        </p:txBody>
      </p:sp>
      <mc:AlternateContent xmlns:mc="http://schemas.openxmlformats.org/markup-compatibility/2006" xmlns:a14="http://schemas.microsoft.com/office/drawing/2010/main">
        <mc:Choice Requires="a14">
          <p:sp>
            <p:nvSpPr>
              <p:cNvPr id="12" name="Oval Callout 11">
                <a:extLst>
                  <a:ext uri="{FF2B5EF4-FFF2-40B4-BE49-F238E27FC236}">
                    <a16:creationId xmlns:a16="http://schemas.microsoft.com/office/drawing/2014/main" id="{B7189D9A-3258-7840-9D8C-D470B1A9EC66}"/>
                  </a:ext>
                </a:extLst>
              </p:cNvPr>
              <p:cNvSpPr/>
              <p:nvPr/>
            </p:nvSpPr>
            <p:spPr>
              <a:xfrm>
                <a:off x="1740982" y="532049"/>
                <a:ext cx="2151017" cy="612648"/>
              </a:xfrm>
              <a:prstGeom prst="wedgeEllipseCallout">
                <a:avLst>
                  <a:gd name="adj1" fmla="val -27582"/>
                  <a:gd name="adj2" fmla="val 11015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dirty="0" smtClean="0">
                        <a:solidFill>
                          <a:sysClr val="windowText" lastClr="000000"/>
                        </a:solidFill>
                        <a:latin typeface="Cambria Math" panose="02040503050406030204" pitchFamily="18" charset="0"/>
                      </a:rPr>
                      <m:t>𝑥</m:t>
                    </m:r>
                  </m:oMath>
                </a14:m>
                <a:r>
                  <a:rPr lang="en-US" dirty="0">
                    <a:solidFill>
                      <a:sysClr val="windowText" lastClr="000000"/>
                    </a:solidFill>
                  </a:rPr>
                  <a:t> is the “input parameter</a:t>
                </a:r>
              </a:p>
            </p:txBody>
          </p:sp>
        </mc:Choice>
        <mc:Fallback xmlns="">
          <p:sp>
            <p:nvSpPr>
              <p:cNvPr id="12" name="Oval Callout 11">
                <a:extLst>
                  <a:ext uri="{FF2B5EF4-FFF2-40B4-BE49-F238E27FC236}">
                    <a16:creationId xmlns:a16="http://schemas.microsoft.com/office/drawing/2014/main" id="{B7189D9A-3258-7840-9D8C-D470B1A9EC66}"/>
                  </a:ext>
                </a:extLst>
              </p:cNvPr>
              <p:cNvSpPr>
                <a:spLocks noRot="1" noChangeAspect="1" noMove="1" noResize="1" noEditPoints="1" noAdjustHandles="1" noChangeArrowheads="1" noChangeShapeType="1" noTextEdit="1"/>
              </p:cNvSpPr>
              <p:nvPr/>
            </p:nvSpPr>
            <p:spPr>
              <a:xfrm>
                <a:off x="1740982" y="532049"/>
                <a:ext cx="2151017" cy="612648"/>
              </a:xfrm>
              <a:prstGeom prst="wedgeEllipseCallout">
                <a:avLst>
                  <a:gd name="adj1" fmla="val -27582"/>
                  <a:gd name="adj2" fmla="val 110154"/>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806171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7"/>
          <p:cNvSpPr txBox="1">
            <a:spLocks noGrp="1"/>
          </p:cNvSpPr>
          <p:nvPr>
            <p:ph type="ctrTitle"/>
          </p:nvPr>
        </p:nvSpPr>
        <p:spPr>
          <a:xfrm>
            <a:off x="3939000" y="1555425"/>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Just a little math before we go on</a:t>
            </a:r>
            <a:br>
              <a:rPr lang="en" dirty="0"/>
            </a:br>
            <a:endParaRPr dirty="0"/>
          </a:p>
        </p:txBody>
      </p:sp>
    </p:spTree>
    <p:extLst>
      <p:ext uri="{BB962C8B-B14F-4D97-AF65-F5344CB8AC3E}">
        <p14:creationId xmlns:p14="http://schemas.microsoft.com/office/powerpoint/2010/main" val="19588967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7BCDD8-932B-094E-A94A-979AC8015769}"/>
              </a:ext>
            </a:extLst>
          </p:cNvPr>
          <p:cNvSpPr>
            <a:spLocks noGrp="1"/>
          </p:cNvSpPr>
          <p:nvPr>
            <p:ph type="title"/>
          </p:nvPr>
        </p:nvSpPr>
        <p:spPr/>
        <p:txBody>
          <a:bodyPr/>
          <a:lstStyle/>
          <a:p>
            <a:r>
              <a:rPr lang="en-US" dirty="0"/>
              <a:t>Two types of numbers</a:t>
            </a:r>
          </a:p>
        </p:txBody>
      </p:sp>
      <p:sp>
        <p:nvSpPr>
          <p:cNvPr id="4" name="Text Placeholder 3">
            <a:extLst>
              <a:ext uri="{FF2B5EF4-FFF2-40B4-BE49-F238E27FC236}">
                <a16:creationId xmlns:a16="http://schemas.microsoft.com/office/drawing/2014/main" id="{B143F01C-2686-0D45-90D5-3F799CDD9F36}"/>
              </a:ext>
            </a:extLst>
          </p:cNvPr>
          <p:cNvSpPr>
            <a:spLocks noGrp="1"/>
          </p:cNvSpPr>
          <p:nvPr>
            <p:ph type="body" idx="1"/>
          </p:nvPr>
        </p:nvSpPr>
        <p:spPr>
          <a:xfrm>
            <a:off x="1297500" y="1037198"/>
            <a:ext cx="7038900" cy="2911200"/>
          </a:xfrm>
        </p:spPr>
        <p:txBody>
          <a:bodyPr/>
          <a:lstStyle/>
          <a:p>
            <a:r>
              <a:rPr lang="en-US" sz="2400" dirty="0"/>
              <a:t>“integers”</a:t>
            </a:r>
          </a:p>
          <a:p>
            <a:pPr lvl="1"/>
            <a:r>
              <a:rPr lang="en-US" sz="2200" dirty="0"/>
              <a:t>Examples:  0, 1, 2, 3, -3,  93723881</a:t>
            </a:r>
          </a:p>
          <a:p>
            <a:pPr lvl="1"/>
            <a:endParaRPr lang="en-US" sz="2200" dirty="0"/>
          </a:p>
          <a:p>
            <a:r>
              <a:rPr lang="en-US" sz="2400" dirty="0"/>
              <a:t>  ”floating point numbers”</a:t>
            </a:r>
          </a:p>
          <a:p>
            <a:pPr lvl="1"/>
            <a:r>
              <a:rPr lang="en-US" sz="2200" dirty="0"/>
              <a:t>Examples:  3.14159,  -0.05, 123.45</a:t>
            </a:r>
          </a:p>
        </p:txBody>
      </p:sp>
    </p:spTree>
    <p:extLst>
      <p:ext uri="{BB962C8B-B14F-4D97-AF65-F5344CB8AC3E}">
        <p14:creationId xmlns:p14="http://schemas.microsoft.com/office/powerpoint/2010/main" val="20781897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7BCDD8-932B-094E-A94A-979AC8015769}"/>
              </a:ext>
            </a:extLst>
          </p:cNvPr>
          <p:cNvSpPr>
            <a:spLocks noGrp="1"/>
          </p:cNvSpPr>
          <p:nvPr>
            <p:ph type="title"/>
          </p:nvPr>
        </p:nvSpPr>
        <p:spPr>
          <a:xfrm>
            <a:off x="1112808" y="207700"/>
            <a:ext cx="7875917" cy="696426"/>
          </a:xfrm>
        </p:spPr>
        <p:txBody>
          <a:bodyPr/>
          <a:lstStyle/>
          <a:p>
            <a:r>
              <a:rPr lang="en-US" dirty="0"/>
              <a:t>Division with integers and floating point numbers</a:t>
            </a:r>
          </a:p>
        </p:txBody>
      </p:sp>
      <p:sp>
        <p:nvSpPr>
          <p:cNvPr id="4" name="Text Placeholder 3">
            <a:extLst>
              <a:ext uri="{FF2B5EF4-FFF2-40B4-BE49-F238E27FC236}">
                <a16:creationId xmlns:a16="http://schemas.microsoft.com/office/drawing/2014/main" id="{B143F01C-2686-0D45-90D5-3F799CDD9F36}"/>
              </a:ext>
            </a:extLst>
          </p:cNvPr>
          <p:cNvSpPr>
            <a:spLocks noGrp="1"/>
          </p:cNvSpPr>
          <p:nvPr>
            <p:ph type="body" idx="1"/>
          </p:nvPr>
        </p:nvSpPr>
        <p:spPr>
          <a:xfrm>
            <a:off x="1297500" y="1116150"/>
            <a:ext cx="7038900" cy="2911200"/>
          </a:xfrm>
        </p:spPr>
        <p:txBody>
          <a:bodyPr/>
          <a:lstStyle/>
          <a:p>
            <a:r>
              <a:rPr lang="en-US" sz="2400" dirty="0"/>
              <a:t>What is 9 divided by 4?</a:t>
            </a:r>
          </a:p>
          <a:p>
            <a:pPr lvl="1"/>
            <a:r>
              <a:rPr lang="en-US" sz="2000" dirty="0"/>
              <a:t>Using integers, it is 2 with a remainder of 1</a:t>
            </a:r>
          </a:p>
          <a:p>
            <a:pPr lvl="1"/>
            <a:r>
              <a:rPr lang="en-US" sz="2000" dirty="0"/>
              <a:t>Using floating point numbers, it is 2.25 </a:t>
            </a:r>
          </a:p>
        </p:txBody>
      </p:sp>
    </p:spTree>
    <p:extLst>
      <p:ext uri="{BB962C8B-B14F-4D97-AF65-F5344CB8AC3E}">
        <p14:creationId xmlns:p14="http://schemas.microsoft.com/office/powerpoint/2010/main" val="37779894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60324-F542-CB41-88B0-623FBBCA0BF9}"/>
              </a:ext>
            </a:extLst>
          </p:cNvPr>
          <p:cNvSpPr>
            <a:spLocks noGrp="1"/>
          </p:cNvSpPr>
          <p:nvPr>
            <p:ph type="title"/>
          </p:nvPr>
        </p:nvSpPr>
        <p:spPr/>
        <p:txBody>
          <a:bodyPr/>
          <a:lstStyle/>
          <a:p>
            <a:r>
              <a:rPr lang="en-US" dirty="0"/>
              <a:t>Same thing in Python</a:t>
            </a:r>
          </a:p>
        </p:txBody>
      </p:sp>
      <p:pic>
        <p:nvPicPr>
          <p:cNvPr id="4" name="Picture 3">
            <a:extLst>
              <a:ext uri="{FF2B5EF4-FFF2-40B4-BE49-F238E27FC236}">
                <a16:creationId xmlns:a16="http://schemas.microsoft.com/office/drawing/2014/main" id="{819E5C2B-2B2C-3B4B-9C62-BD01D6F75307}"/>
              </a:ext>
            </a:extLst>
          </p:cNvPr>
          <p:cNvPicPr>
            <a:picLocks noChangeAspect="1"/>
          </p:cNvPicPr>
          <p:nvPr/>
        </p:nvPicPr>
        <p:blipFill>
          <a:blip r:embed="rId2"/>
          <a:stretch>
            <a:fillRect/>
          </a:stretch>
        </p:blipFill>
        <p:spPr>
          <a:xfrm>
            <a:off x="353084" y="1501527"/>
            <a:ext cx="7643602" cy="3344762"/>
          </a:xfrm>
          <a:prstGeom prst="rect">
            <a:avLst/>
          </a:prstGeom>
        </p:spPr>
      </p:pic>
      <p:sp>
        <p:nvSpPr>
          <p:cNvPr id="5" name="Oval Callout 4">
            <a:extLst>
              <a:ext uri="{FF2B5EF4-FFF2-40B4-BE49-F238E27FC236}">
                <a16:creationId xmlns:a16="http://schemas.microsoft.com/office/drawing/2014/main" id="{FB96A538-6A6E-844B-A7E7-679E322D2D0C}"/>
              </a:ext>
            </a:extLst>
          </p:cNvPr>
          <p:cNvSpPr/>
          <p:nvPr/>
        </p:nvSpPr>
        <p:spPr>
          <a:xfrm>
            <a:off x="5253486" y="1243717"/>
            <a:ext cx="2743200" cy="787309"/>
          </a:xfrm>
          <a:prstGeom prst="wedgeEllipseCallout">
            <a:avLst>
              <a:gd name="adj1" fmla="val -72830"/>
              <a:gd name="adj2" fmla="val 13945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Floating point division</a:t>
            </a:r>
          </a:p>
        </p:txBody>
      </p:sp>
      <p:sp>
        <p:nvSpPr>
          <p:cNvPr id="6" name="Oval Callout 5">
            <a:extLst>
              <a:ext uri="{FF2B5EF4-FFF2-40B4-BE49-F238E27FC236}">
                <a16:creationId xmlns:a16="http://schemas.microsoft.com/office/drawing/2014/main" id="{5A5598B1-C100-3A4B-BC90-66190CB136A7}"/>
              </a:ext>
            </a:extLst>
          </p:cNvPr>
          <p:cNvSpPr/>
          <p:nvPr/>
        </p:nvSpPr>
        <p:spPr>
          <a:xfrm>
            <a:off x="5845833" y="2094857"/>
            <a:ext cx="2743200" cy="787309"/>
          </a:xfrm>
          <a:prstGeom prst="wedgeEllipseCallout">
            <a:avLst>
              <a:gd name="adj1" fmla="val -89811"/>
              <a:gd name="adj2" fmla="val 11754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Integer division</a:t>
            </a:r>
          </a:p>
        </p:txBody>
      </p:sp>
      <p:sp>
        <p:nvSpPr>
          <p:cNvPr id="7" name="Oval Callout 6">
            <a:extLst>
              <a:ext uri="{FF2B5EF4-FFF2-40B4-BE49-F238E27FC236}">
                <a16:creationId xmlns:a16="http://schemas.microsoft.com/office/drawing/2014/main" id="{9EE77CF6-08F1-704A-82D7-505907DA340F}"/>
              </a:ext>
            </a:extLst>
          </p:cNvPr>
          <p:cNvSpPr/>
          <p:nvPr/>
        </p:nvSpPr>
        <p:spPr>
          <a:xfrm>
            <a:off x="5486400" y="3221757"/>
            <a:ext cx="3304516" cy="787309"/>
          </a:xfrm>
          <a:prstGeom prst="wedgeEllipseCallout">
            <a:avLst>
              <a:gd name="adj1" fmla="val -77882"/>
              <a:gd name="adj2" fmla="val 5070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Integer remainder (modulo)</a:t>
            </a:r>
          </a:p>
          <a:p>
            <a:pPr algn="ctr"/>
            <a:r>
              <a:rPr lang="en-US" dirty="0">
                <a:solidFill>
                  <a:srgbClr val="FF0000"/>
                </a:solidFill>
              </a:rPr>
              <a:t>You say “9 modulo 4”</a:t>
            </a:r>
          </a:p>
        </p:txBody>
      </p:sp>
    </p:spTree>
    <p:extLst>
      <p:ext uri="{BB962C8B-B14F-4D97-AF65-F5344CB8AC3E}">
        <p14:creationId xmlns:p14="http://schemas.microsoft.com/office/powerpoint/2010/main" val="33721509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96"/>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Approaching Coding Questions</a:t>
            </a:r>
            <a:endParaRPr/>
          </a:p>
        </p:txBody>
      </p:sp>
    </p:spTree>
    <p:extLst>
      <p:ext uri="{BB962C8B-B14F-4D97-AF65-F5344CB8AC3E}">
        <p14:creationId xmlns:p14="http://schemas.microsoft.com/office/powerpoint/2010/main" val="6488162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97"/>
          <p:cNvSpPr txBox="1">
            <a:spLocks noGrp="1"/>
          </p:cNvSpPr>
          <p:nvPr>
            <p:ph type="title"/>
          </p:nvPr>
        </p:nvSpPr>
        <p:spPr>
          <a:xfrm>
            <a:off x="1124970" y="393750"/>
            <a:ext cx="777749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A 3-Step Approach To Coding Problems</a:t>
            </a:r>
            <a:endParaRPr sz="3000" dirty="0"/>
          </a:p>
        </p:txBody>
      </p:sp>
      <p:sp>
        <p:nvSpPr>
          <p:cNvPr id="705" name="Google Shape;705;p97"/>
          <p:cNvSpPr txBox="1">
            <a:spLocks noGrp="1"/>
          </p:cNvSpPr>
          <p:nvPr>
            <p:ph type="body" idx="1"/>
          </p:nvPr>
        </p:nvSpPr>
        <p:spPr>
          <a:xfrm>
            <a:off x="1124970" y="1213867"/>
            <a:ext cx="760496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sz="2000" dirty="0"/>
              <a:t>Read the question carefully. Understand what information you have available to you and what the question wants you to do.</a:t>
            </a:r>
            <a:endParaRPr sz="2000" dirty="0"/>
          </a:p>
          <a:p>
            <a:pPr marL="457200" lvl="0" indent="-342900" algn="l" rtl="0">
              <a:spcBef>
                <a:spcPts val="0"/>
              </a:spcBef>
              <a:spcAft>
                <a:spcPts val="0"/>
              </a:spcAft>
              <a:buSzPts val="1800"/>
              <a:buAutoNum type="arabicPeriod"/>
            </a:pPr>
            <a:r>
              <a:rPr lang="en" sz="2000" dirty="0"/>
              <a:t>Try to write out an algorithm or solution to the problem in “English” or “pseudocode”.</a:t>
            </a:r>
            <a:endParaRPr sz="2000" dirty="0"/>
          </a:p>
          <a:p>
            <a:pPr marL="457200" lvl="0" indent="-342900" algn="l" rtl="0">
              <a:spcBef>
                <a:spcPts val="0"/>
              </a:spcBef>
              <a:spcAft>
                <a:spcPts val="0"/>
              </a:spcAft>
              <a:buSzPts val="1800"/>
              <a:buAutoNum type="arabicPeriod"/>
            </a:pPr>
            <a:r>
              <a:rPr lang="en" sz="2000" dirty="0"/>
              <a:t>Translate your English solution to code</a:t>
            </a:r>
            <a:endParaRPr sz="180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9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717" name="Google Shape;717;p99"/>
          <p:cNvSpPr txBox="1">
            <a:spLocks noGrp="1"/>
          </p:cNvSpPr>
          <p:nvPr>
            <p:ph type="body" idx="1"/>
          </p:nvPr>
        </p:nvSpPr>
        <p:spPr>
          <a:xfrm>
            <a:off x="483079" y="1567550"/>
            <a:ext cx="8566030" cy="2911200"/>
          </a:xfrm>
          <a:prstGeom prst="rect">
            <a:avLst/>
          </a:prstGeom>
        </p:spPr>
        <p:txBody>
          <a:bodyPr spcFirstLastPara="1" wrap="square" lIns="91425" tIns="91425" rIns="91425" bIns="91425" anchor="t" anchorCtr="0">
            <a:noAutofit/>
          </a:bodyPr>
          <a:lstStyle/>
          <a:p>
            <a:pPr marL="0" lvl="0" indent="0">
              <a:buNone/>
            </a:pPr>
            <a:r>
              <a:rPr lang="en" sz="2800" dirty="0"/>
              <a:t>Q: Write a function </a:t>
            </a:r>
            <a:r>
              <a:rPr lang="en" sz="2800" dirty="0" err="1">
                <a:latin typeface="Courier New" panose="02070309020205020404" pitchFamily="49" charset="0"/>
                <a:cs typeface="Courier New" panose="02070309020205020404" pitchFamily="49" charset="0"/>
              </a:rPr>
              <a:t>oddOrEven</a:t>
            </a:r>
            <a:r>
              <a:rPr lang="en" sz="2800" dirty="0">
                <a:latin typeface="Courier New" panose="02070309020205020404" pitchFamily="49" charset="0"/>
                <a:cs typeface="Courier New" panose="02070309020205020404" pitchFamily="49" charset="0"/>
              </a:rPr>
              <a:t>(x)</a:t>
            </a:r>
            <a:r>
              <a:rPr lang="en" sz="2800" dirty="0"/>
              <a:t> that returns </a:t>
            </a:r>
            <a:r>
              <a:rPr lang="en" sz="2800" dirty="0">
                <a:latin typeface="Courier New" panose="02070309020205020404" pitchFamily="49" charset="0"/>
                <a:cs typeface="Courier New" panose="02070309020205020404" pitchFamily="49" charset="0"/>
              </a:rPr>
              <a:t>“even” </a:t>
            </a:r>
            <a:r>
              <a:rPr lang="en" sz="2800" dirty="0"/>
              <a:t>if </a:t>
            </a:r>
            <a:r>
              <a:rPr lang="en" sz="2800" dirty="0">
                <a:latin typeface="Courier New" panose="02070309020205020404" pitchFamily="49" charset="0"/>
                <a:cs typeface="Courier New" panose="02070309020205020404" pitchFamily="49" charset="0"/>
              </a:rPr>
              <a:t>x</a:t>
            </a:r>
            <a:r>
              <a:rPr lang="en" sz="2800" dirty="0"/>
              <a:t> is even and </a:t>
            </a:r>
            <a:r>
              <a:rPr lang="en" sz="2800" dirty="0">
                <a:latin typeface="Courier New" panose="02070309020205020404" pitchFamily="49" charset="0"/>
                <a:cs typeface="Courier New" panose="02070309020205020404" pitchFamily="49" charset="0"/>
              </a:rPr>
              <a:t>“odd” </a:t>
            </a:r>
            <a:r>
              <a:rPr lang="en" sz="2800" dirty="0"/>
              <a:t>if not</a:t>
            </a:r>
          </a:p>
          <a:p>
            <a:pPr marL="0" lvl="0" indent="0" algn="l" rtl="0">
              <a:spcBef>
                <a:spcPts val="1600"/>
              </a:spcBef>
              <a:spcAft>
                <a:spcPts val="1600"/>
              </a:spcAft>
              <a:buClr>
                <a:srgbClr val="000000"/>
              </a:buClr>
              <a:buSzPts val="1100"/>
              <a:buFont typeface="Arial"/>
              <a:buNone/>
            </a:pPr>
            <a:endParaRPr sz="14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9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 1:  Read the question </a:t>
            </a:r>
            <a:r>
              <a:rPr lang="en" i="1" dirty="0"/>
              <a:t>carefully</a:t>
            </a:r>
            <a:r>
              <a:rPr lang="en" dirty="0"/>
              <a:t> </a:t>
            </a:r>
            <a:endParaRPr dirty="0"/>
          </a:p>
        </p:txBody>
      </p:sp>
      <p:sp>
        <p:nvSpPr>
          <p:cNvPr id="711" name="Google Shape;711;p98"/>
          <p:cNvSpPr txBox="1">
            <a:spLocks noGrp="1"/>
          </p:cNvSpPr>
          <p:nvPr>
            <p:ph type="body" idx="1"/>
          </p:nvPr>
        </p:nvSpPr>
        <p:spPr>
          <a:xfrm>
            <a:off x="1433964" y="1116150"/>
            <a:ext cx="7038900" cy="37393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t>Q: </a:t>
            </a:r>
            <a:r>
              <a:rPr lang="en" sz="2000" b="1" u="sng" dirty="0"/>
              <a:t>Write a function </a:t>
            </a:r>
            <a:r>
              <a:rPr lang="en" sz="2000" b="1" u="sng" dirty="0" err="1">
                <a:latin typeface="Courier New" panose="02070309020205020404" pitchFamily="49" charset="0"/>
                <a:cs typeface="Courier New" panose="02070309020205020404" pitchFamily="49" charset="0"/>
              </a:rPr>
              <a:t>oddOrEven</a:t>
            </a:r>
            <a:r>
              <a:rPr lang="en" sz="2000" b="1" u="sng" dirty="0">
                <a:latin typeface="Courier New" panose="02070309020205020404" pitchFamily="49" charset="0"/>
                <a:cs typeface="Courier New" panose="02070309020205020404" pitchFamily="49" charset="0"/>
              </a:rPr>
              <a:t>(x)</a:t>
            </a:r>
            <a:r>
              <a:rPr lang="en" sz="2000" b="1" u="sng" dirty="0"/>
              <a:t> that returns </a:t>
            </a:r>
            <a:r>
              <a:rPr lang="en" sz="2000" b="1" u="sng" dirty="0">
                <a:latin typeface="Courier New" panose="02070309020205020404" pitchFamily="49" charset="0"/>
                <a:cs typeface="Courier New" panose="02070309020205020404" pitchFamily="49" charset="0"/>
              </a:rPr>
              <a:t>“even” </a:t>
            </a:r>
            <a:r>
              <a:rPr lang="en" sz="2000" b="1" u="sng" dirty="0"/>
              <a:t>if </a:t>
            </a:r>
            <a:r>
              <a:rPr lang="en" sz="2000" b="1" u="sng" dirty="0">
                <a:latin typeface="Courier New" panose="02070309020205020404" pitchFamily="49" charset="0"/>
                <a:cs typeface="Courier New" panose="02070309020205020404" pitchFamily="49" charset="0"/>
              </a:rPr>
              <a:t>x</a:t>
            </a:r>
            <a:r>
              <a:rPr lang="en" sz="2000" b="1" u="sng" dirty="0"/>
              <a:t> is even and </a:t>
            </a:r>
            <a:r>
              <a:rPr lang="en" sz="2000" b="1" u="sng" dirty="0">
                <a:latin typeface="Courier New" panose="02070309020205020404" pitchFamily="49" charset="0"/>
                <a:cs typeface="Courier New" panose="02070309020205020404" pitchFamily="49" charset="0"/>
              </a:rPr>
              <a:t>“odd” </a:t>
            </a:r>
            <a:r>
              <a:rPr lang="en" sz="2000" b="1" u="sng" dirty="0"/>
              <a:t>if not</a:t>
            </a:r>
          </a:p>
          <a:p>
            <a:pPr marL="0" lvl="0" indent="0" algn="l" rtl="0">
              <a:spcBef>
                <a:spcPts val="1600"/>
              </a:spcBef>
              <a:spcAft>
                <a:spcPts val="0"/>
              </a:spcAft>
              <a:buNone/>
            </a:pPr>
            <a:r>
              <a:rPr lang="en" sz="2000" dirty="0"/>
              <a:t>After reading the question, we see that we have one integer number as our only input.</a:t>
            </a:r>
          </a:p>
          <a:p>
            <a:pPr marL="0" lvl="0" indent="0" algn="l" rtl="0">
              <a:spcBef>
                <a:spcPts val="1600"/>
              </a:spcBef>
              <a:spcAft>
                <a:spcPts val="0"/>
              </a:spcAft>
              <a:buNone/>
            </a:pPr>
            <a:r>
              <a:rPr lang="en" sz="2000" dirty="0"/>
              <a:t>Since our function only has one input, our function header will look something like:</a:t>
            </a:r>
            <a:endParaRPr sz="2000" dirty="0"/>
          </a:p>
          <a:p>
            <a:pPr marL="0" lvl="0" indent="0" algn="l" rtl="0">
              <a:spcBef>
                <a:spcPts val="1600"/>
              </a:spcBef>
              <a:spcAft>
                <a:spcPts val="1600"/>
              </a:spcAft>
              <a:buNone/>
            </a:pPr>
            <a:r>
              <a:rPr lang="en" sz="2000" dirty="0">
                <a:solidFill>
                  <a:srgbClr val="FFFF00"/>
                </a:solidFill>
                <a:latin typeface="Courier New" panose="02070309020205020404" pitchFamily="49" charset="0"/>
                <a:cs typeface="Courier New" panose="02070309020205020404" pitchFamily="49" charset="0"/>
              </a:rPr>
              <a:t>	</a:t>
            </a:r>
            <a:r>
              <a:rPr lang="en" sz="2400" dirty="0">
                <a:solidFill>
                  <a:srgbClr val="FFFF00"/>
                </a:solidFill>
                <a:latin typeface="Courier New" panose="02070309020205020404" pitchFamily="49" charset="0"/>
                <a:cs typeface="Courier New" panose="02070309020205020404" pitchFamily="49" charset="0"/>
              </a:rPr>
              <a:t>def </a:t>
            </a:r>
            <a:r>
              <a:rPr lang="en" sz="2400" dirty="0" err="1">
                <a:solidFill>
                  <a:srgbClr val="FFFF00"/>
                </a:solidFill>
                <a:latin typeface="Courier New" panose="02070309020205020404" pitchFamily="49" charset="0"/>
                <a:cs typeface="Courier New" panose="02070309020205020404" pitchFamily="49" charset="0"/>
              </a:rPr>
              <a:t>oddOrEven</a:t>
            </a:r>
            <a:r>
              <a:rPr lang="en" sz="2400" dirty="0">
                <a:solidFill>
                  <a:srgbClr val="FFFF00"/>
                </a:solidFill>
                <a:latin typeface="Courier New" panose="02070309020205020404" pitchFamily="49" charset="0"/>
                <a:cs typeface="Courier New" panose="02070309020205020404" pitchFamily="49" charset="0"/>
              </a:rPr>
              <a:t>(x):</a:t>
            </a:r>
            <a:endParaRPr sz="2000" dirty="0">
              <a:solidFill>
                <a:srgbClr val="FFFF00"/>
              </a:solidFill>
              <a:latin typeface="Courier New" panose="02070309020205020404" pitchFamily="49" charset="0"/>
              <a:cs typeface="Courier New" panose="02070309020205020404" pitchFamily="49"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9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 2:  Design a solution in “English”</a:t>
            </a:r>
            <a:endParaRPr dirty="0"/>
          </a:p>
        </p:txBody>
      </p:sp>
      <p:sp>
        <p:nvSpPr>
          <p:cNvPr id="711" name="Google Shape;711;p98"/>
          <p:cNvSpPr txBox="1">
            <a:spLocks noGrp="1"/>
          </p:cNvSpPr>
          <p:nvPr>
            <p:ph type="body" idx="1"/>
          </p:nvPr>
        </p:nvSpPr>
        <p:spPr>
          <a:xfrm>
            <a:off x="1170432" y="1116150"/>
            <a:ext cx="7787064"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t>Q: Write a function </a:t>
            </a:r>
            <a:r>
              <a:rPr lang="en" sz="2000" b="1" dirty="0" err="1">
                <a:latin typeface="Courier New" panose="02070309020205020404" pitchFamily="49" charset="0"/>
                <a:cs typeface="Courier New" panose="02070309020205020404" pitchFamily="49" charset="0"/>
              </a:rPr>
              <a:t>oddOrEven</a:t>
            </a:r>
            <a:r>
              <a:rPr lang="en" sz="2000" b="1" dirty="0">
                <a:latin typeface="Courier New" panose="02070309020205020404" pitchFamily="49" charset="0"/>
                <a:cs typeface="Courier New" panose="02070309020205020404" pitchFamily="49" charset="0"/>
              </a:rPr>
              <a:t>(x)</a:t>
            </a:r>
            <a:r>
              <a:rPr lang="en" sz="2000" b="1" dirty="0"/>
              <a:t> that returns </a:t>
            </a:r>
            <a:r>
              <a:rPr lang="en" sz="2000" b="1" dirty="0">
                <a:latin typeface="Courier New" panose="02070309020205020404" pitchFamily="49" charset="0"/>
                <a:cs typeface="Courier New" panose="02070309020205020404" pitchFamily="49" charset="0"/>
              </a:rPr>
              <a:t>“even” </a:t>
            </a:r>
            <a:r>
              <a:rPr lang="en" sz="2000" b="1" dirty="0"/>
              <a:t>if </a:t>
            </a:r>
            <a:r>
              <a:rPr lang="en" sz="2000" b="1" dirty="0">
                <a:latin typeface="Courier New" panose="02070309020205020404" pitchFamily="49" charset="0"/>
                <a:cs typeface="Courier New" panose="02070309020205020404" pitchFamily="49" charset="0"/>
              </a:rPr>
              <a:t>x</a:t>
            </a:r>
            <a:r>
              <a:rPr lang="en" sz="2000" b="1" dirty="0"/>
              <a:t> is even and </a:t>
            </a:r>
            <a:r>
              <a:rPr lang="en" sz="2000" b="1" dirty="0">
                <a:latin typeface="Courier New" panose="02070309020205020404" pitchFamily="49" charset="0"/>
                <a:cs typeface="Courier New" panose="02070309020205020404" pitchFamily="49" charset="0"/>
              </a:rPr>
              <a:t>“odd” </a:t>
            </a:r>
            <a:r>
              <a:rPr lang="en" sz="2000" b="1" dirty="0"/>
              <a:t>if not</a:t>
            </a:r>
          </a:p>
          <a:p>
            <a:pPr lvl="0" indent="-342900">
              <a:spcBef>
                <a:spcPts val="1600"/>
              </a:spcBef>
              <a:buClr>
                <a:srgbClr val="FF9900"/>
              </a:buClr>
              <a:buSzPts val="1800"/>
              <a:buChar char="-"/>
            </a:pPr>
            <a:r>
              <a:rPr lang="en-US" sz="2000" dirty="0">
                <a:solidFill>
                  <a:srgbClr val="FFFF00"/>
                </a:solidFill>
              </a:rPr>
              <a:t>If the input parameter is divisible by 2, then we know it is even </a:t>
            </a:r>
          </a:p>
          <a:p>
            <a:pPr lvl="0" indent="-342900">
              <a:buClr>
                <a:srgbClr val="FF9900"/>
              </a:buClr>
              <a:buSzPts val="1800"/>
              <a:buChar char="-"/>
            </a:pPr>
            <a:r>
              <a:rPr lang="en-US" sz="2000" dirty="0">
                <a:solidFill>
                  <a:srgbClr val="FFFF00"/>
                </a:solidFill>
              </a:rPr>
              <a:t>Otherwise, it must be odd</a:t>
            </a:r>
          </a:p>
          <a:p>
            <a:pPr lvl="0" indent="-342900">
              <a:buClr>
                <a:srgbClr val="FF9900"/>
              </a:buClr>
              <a:buSzPts val="1800"/>
              <a:buChar char="-"/>
            </a:pPr>
            <a:endParaRPr lang="en-US" sz="2000" dirty="0">
              <a:solidFill>
                <a:srgbClr val="FFFF00"/>
              </a:solidFill>
            </a:endParaRPr>
          </a:p>
          <a:p>
            <a:pPr marL="114300" lvl="0" indent="0">
              <a:buClr>
                <a:srgbClr val="FF9900"/>
              </a:buClr>
              <a:buSzPts val="1800"/>
              <a:buNone/>
            </a:pPr>
            <a:r>
              <a:rPr lang="en-US" sz="2000" dirty="0">
                <a:solidFill>
                  <a:srgbClr val="FFFF00"/>
                </a:solidFill>
              </a:rPr>
              <a:t>We also know that we can check if something is divisible with the modulo operator, </a:t>
            </a:r>
            <a:r>
              <a:rPr lang="en-US" sz="2000" b="1" dirty="0">
                <a:solidFill>
                  <a:srgbClr val="FFFF00"/>
                </a:solidFill>
              </a:rPr>
              <a:t>%</a:t>
            </a:r>
          </a:p>
        </p:txBody>
      </p:sp>
    </p:spTree>
    <p:extLst>
      <p:ext uri="{BB962C8B-B14F-4D97-AF65-F5344CB8AC3E}">
        <p14:creationId xmlns:p14="http://schemas.microsoft.com/office/powerpoint/2010/main" val="2140206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0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 3: translate English into code</a:t>
            </a:r>
            <a:endParaRPr dirty="0"/>
          </a:p>
        </p:txBody>
      </p:sp>
      <p:sp>
        <p:nvSpPr>
          <p:cNvPr id="723" name="Google Shape;723;p100"/>
          <p:cNvSpPr txBox="1">
            <a:spLocks noGrp="1"/>
          </p:cNvSpPr>
          <p:nvPr>
            <p:ph type="body" idx="1"/>
          </p:nvPr>
        </p:nvSpPr>
        <p:spPr>
          <a:xfrm>
            <a:off x="483684" y="1216626"/>
            <a:ext cx="7038900" cy="3271869"/>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sz="1800" dirty="0">
                <a:solidFill>
                  <a:srgbClr val="FFFF00"/>
                </a:solidFill>
              </a:rPr>
              <a:t>If the input parameter is divisible by 2, then it is even</a:t>
            </a:r>
            <a:endParaRPr sz="1800" dirty="0">
              <a:solidFill>
                <a:srgbClr val="FFFF00"/>
              </a:solidFill>
            </a:endParaRPr>
          </a:p>
          <a:p>
            <a:pPr marL="0" lvl="0" indent="0" algn="l" rtl="0">
              <a:spcBef>
                <a:spcPts val="1600"/>
              </a:spcBef>
              <a:spcAft>
                <a:spcPts val="0"/>
              </a:spcAft>
              <a:buNone/>
            </a:pPr>
            <a:r>
              <a:rPr lang="en" sz="1800" dirty="0">
                <a:solidFill>
                  <a:srgbClr val="FFFFFF"/>
                </a:solidFill>
                <a:latin typeface="Courier New" panose="02070309020205020404" pitchFamily="49" charset="0"/>
                <a:cs typeface="Courier New" panose="02070309020205020404" pitchFamily="49" charset="0"/>
              </a:rPr>
              <a:t>	if num % 2 == 0:</a:t>
            </a:r>
            <a:endParaRPr sz="1800" dirty="0">
              <a:solidFill>
                <a:srgbClr val="FFFFFF"/>
              </a:solidFill>
              <a:latin typeface="Courier New" panose="02070309020205020404" pitchFamily="49" charset="0"/>
              <a:cs typeface="Courier New" panose="02070309020205020404" pitchFamily="49" charset="0"/>
            </a:endParaRPr>
          </a:p>
          <a:p>
            <a:pPr marL="0" lvl="0" indent="0" algn="l" rtl="0">
              <a:spcBef>
                <a:spcPts val="1600"/>
              </a:spcBef>
              <a:spcAft>
                <a:spcPts val="0"/>
              </a:spcAft>
              <a:buNone/>
            </a:pPr>
            <a:r>
              <a:rPr lang="en" sz="1800" dirty="0">
                <a:solidFill>
                  <a:srgbClr val="FFFFFF"/>
                </a:solidFill>
                <a:latin typeface="Courier New" panose="02070309020205020404" pitchFamily="49" charset="0"/>
                <a:cs typeface="Courier New" panose="02070309020205020404" pitchFamily="49" charset="0"/>
              </a:rPr>
              <a:t>		return “even”</a:t>
            </a:r>
            <a:endParaRPr sz="1800" dirty="0">
              <a:solidFill>
                <a:srgbClr val="FFFFFF"/>
              </a:solidFill>
              <a:latin typeface="Courier New" panose="02070309020205020404" pitchFamily="49" charset="0"/>
              <a:cs typeface="Courier New" panose="02070309020205020404" pitchFamily="49" charset="0"/>
            </a:endParaRPr>
          </a:p>
          <a:p>
            <a:pPr marL="0" lvl="0" indent="0" algn="l" rtl="0">
              <a:spcBef>
                <a:spcPts val="1600"/>
              </a:spcBef>
              <a:spcAft>
                <a:spcPts val="0"/>
              </a:spcAft>
              <a:buNone/>
            </a:pPr>
            <a:r>
              <a:rPr lang="en" sz="1800" dirty="0">
                <a:solidFill>
                  <a:srgbClr val="FFFF00"/>
                </a:solidFill>
              </a:rPr>
              <a:t>Otherwise, it must be odd</a:t>
            </a:r>
            <a:endParaRPr sz="1800" dirty="0">
              <a:solidFill>
                <a:srgbClr val="FFFF00"/>
              </a:solidFill>
            </a:endParaRPr>
          </a:p>
          <a:p>
            <a:pPr marL="0" lvl="0" indent="0" algn="l" rtl="0">
              <a:spcBef>
                <a:spcPts val="1600"/>
              </a:spcBef>
              <a:spcAft>
                <a:spcPts val="0"/>
              </a:spcAft>
              <a:buNone/>
            </a:pPr>
            <a:r>
              <a:rPr lang="en" sz="1800" dirty="0">
                <a:solidFill>
                  <a:srgbClr val="FFFFFF"/>
                </a:solidFill>
              </a:rPr>
              <a:t>	</a:t>
            </a:r>
            <a:r>
              <a:rPr lang="en" sz="1800" dirty="0">
                <a:solidFill>
                  <a:srgbClr val="FFFFFF"/>
                </a:solidFill>
                <a:latin typeface="Courier New" panose="02070309020205020404" pitchFamily="49" charset="0"/>
                <a:cs typeface="Courier New" panose="02070309020205020404" pitchFamily="49" charset="0"/>
              </a:rPr>
              <a:t>else:</a:t>
            </a:r>
            <a:endParaRPr sz="1800" dirty="0">
              <a:solidFill>
                <a:srgbClr val="FFFFFF"/>
              </a:solidFill>
              <a:latin typeface="Courier New" panose="02070309020205020404" pitchFamily="49" charset="0"/>
              <a:cs typeface="Courier New" panose="02070309020205020404" pitchFamily="49" charset="0"/>
            </a:endParaRPr>
          </a:p>
          <a:p>
            <a:pPr marL="0" lvl="0" indent="0" algn="l" rtl="0">
              <a:spcBef>
                <a:spcPts val="1600"/>
              </a:spcBef>
              <a:spcAft>
                <a:spcPts val="0"/>
              </a:spcAft>
              <a:buNone/>
            </a:pPr>
            <a:r>
              <a:rPr lang="en" sz="1800" dirty="0">
                <a:solidFill>
                  <a:srgbClr val="FFFFFF"/>
                </a:solidFill>
                <a:latin typeface="Courier New" panose="02070309020205020404" pitchFamily="49" charset="0"/>
                <a:cs typeface="Courier New" panose="02070309020205020404" pitchFamily="49" charset="0"/>
              </a:rPr>
              <a:t>		return “odd”</a:t>
            </a:r>
            <a:endParaRPr sz="1800" dirty="0">
              <a:solidFill>
                <a:srgbClr val="FFFFFF"/>
              </a:solidFill>
              <a:latin typeface="Courier New" panose="02070309020205020404" pitchFamily="49" charset="0"/>
              <a:cs typeface="Courier New" panose="02070309020205020404" pitchFamily="49" charset="0"/>
            </a:endParaRPr>
          </a:p>
          <a:p>
            <a:pPr marL="0" lvl="0" indent="0" algn="l" rtl="0">
              <a:spcBef>
                <a:spcPts val="1600"/>
              </a:spcBef>
              <a:spcAft>
                <a:spcPts val="0"/>
              </a:spcAft>
              <a:buNone/>
            </a:pPr>
            <a:endParaRPr sz="1800" dirty="0">
              <a:solidFill>
                <a:srgbClr val="FFFFFF"/>
              </a:solidFill>
            </a:endParaRPr>
          </a:p>
          <a:p>
            <a:pPr marL="0" lvl="0" indent="0" algn="l" rtl="0">
              <a:spcBef>
                <a:spcPts val="1600"/>
              </a:spcBef>
              <a:spcAft>
                <a:spcPts val="0"/>
              </a:spcAft>
              <a:buNone/>
            </a:pPr>
            <a:endParaRPr sz="1600" dirty="0">
              <a:solidFill>
                <a:srgbClr val="FFFFFF"/>
              </a:solidFill>
            </a:endParaRPr>
          </a:p>
          <a:p>
            <a:pPr marL="0" lvl="0" indent="0" algn="l" rtl="0">
              <a:spcBef>
                <a:spcPts val="1600"/>
              </a:spcBef>
              <a:spcAft>
                <a:spcPts val="0"/>
              </a:spcAft>
              <a:buNone/>
            </a:pPr>
            <a:endParaRPr sz="1600" dirty="0">
              <a:solidFill>
                <a:srgbClr val="FFFFFF"/>
              </a:solidFill>
            </a:endParaRPr>
          </a:p>
          <a:p>
            <a:pPr marL="0" lvl="0" indent="0" algn="l" rtl="0">
              <a:spcBef>
                <a:spcPts val="1600"/>
              </a:spcBef>
              <a:spcAft>
                <a:spcPts val="0"/>
              </a:spcAft>
              <a:buNone/>
            </a:pPr>
            <a:endParaRPr sz="1800" dirty="0">
              <a:solidFill>
                <a:srgbClr val="FFFFFF"/>
              </a:solidFill>
            </a:endParaRPr>
          </a:p>
          <a:p>
            <a:pPr marL="0" lvl="0" indent="0" algn="l" rtl="0">
              <a:spcBef>
                <a:spcPts val="1600"/>
              </a:spcBef>
              <a:spcAft>
                <a:spcPts val="1600"/>
              </a:spcAft>
              <a:buNone/>
            </a:pPr>
            <a:endParaRPr sz="1800" dirty="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pic>
        <p:nvPicPr>
          <p:cNvPr id="4" name="Picture 3">
            <a:extLst>
              <a:ext uri="{FF2B5EF4-FFF2-40B4-BE49-F238E27FC236}">
                <a16:creationId xmlns:a16="http://schemas.microsoft.com/office/drawing/2014/main" id="{77105A07-68C3-6047-8DC7-87863975715F}"/>
              </a:ext>
            </a:extLst>
          </p:cNvPr>
          <p:cNvPicPr>
            <a:picLocks noChangeAspect="1"/>
          </p:cNvPicPr>
          <p:nvPr/>
        </p:nvPicPr>
        <p:blipFill>
          <a:blip r:embed="rId3"/>
          <a:stretch>
            <a:fillRect/>
          </a:stretch>
        </p:blipFill>
        <p:spPr>
          <a:xfrm>
            <a:off x="1201395" y="948312"/>
            <a:ext cx="6922507" cy="4024380"/>
          </a:xfrm>
          <a:prstGeom prst="rect">
            <a:avLst/>
          </a:prstGeom>
        </p:spPr>
      </p:pic>
      <p:sp>
        <p:nvSpPr>
          <p:cNvPr id="5" name="Rounded Rectangular Callout 4">
            <a:extLst>
              <a:ext uri="{FF2B5EF4-FFF2-40B4-BE49-F238E27FC236}">
                <a16:creationId xmlns:a16="http://schemas.microsoft.com/office/drawing/2014/main" id="{84CB8AD4-09BD-204F-B66D-88A4B61FCBF3}"/>
              </a:ext>
            </a:extLst>
          </p:cNvPr>
          <p:cNvSpPr/>
          <p:nvPr/>
        </p:nvSpPr>
        <p:spPr>
          <a:xfrm>
            <a:off x="4253501" y="502957"/>
            <a:ext cx="3102796" cy="612648"/>
          </a:xfrm>
          <a:prstGeom prst="wedgeRoundRectCallout">
            <a:avLst>
              <a:gd name="adj1" fmla="val -78309"/>
              <a:gd name="adj2" fmla="val 1377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1: Enter functions in this box</a:t>
            </a:r>
          </a:p>
        </p:txBody>
      </p:sp>
      <p:sp>
        <p:nvSpPr>
          <p:cNvPr id="6" name="Action Button: Forward or Next 5">
            <a:hlinkClick r:id="" action="ppaction://hlinkshowjump?jump=nextslide" highlightClick="1"/>
            <a:extLst>
              <a:ext uri="{FF2B5EF4-FFF2-40B4-BE49-F238E27FC236}">
                <a16:creationId xmlns:a16="http://schemas.microsoft.com/office/drawing/2014/main" id="{59AFF628-9E3A-CB4D-BED2-791F16A8840F}"/>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60006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pic>
        <p:nvPicPr>
          <p:cNvPr id="2" name="Picture 1">
            <a:extLst>
              <a:ext uri="{FF2B5EF4-FFF2-40B4-BE49-F238E27FC236}">
                <a16:creationId xmlns:a16="http://schemas.microsoft.com/office/drawing/2014/main" id="{47156C49-8F6B-7949-AB99-C3A33BCD2259}"/>
              </a:ext>
            </a:extLst>
          </p:cNvPr>
          <p:cNvPicPr>
            <a:picLocks noChangeAspect="1"/>
          </p:cNvPicPr>
          <p:nvPr/>
        </p:nvPicPr>
        <p:blipFill>
          <a:blip r:embed="rId3"/>
          <a:stretch>
            <a:fillRect/>
          </a:stretch>
        </p:blipFill>
        <p:spPr>
          <a:xfrm>
            <a:off x="1133856" y="1270986"/>
            <a:ext cx="7248144" cy="2742214"/>
          </a:xfrm>
          <a:prstGeom prst="rect">
            <a:avLst/>
          </a:prstGeom>
        </p:spPr>
      </p:pic>
      <p:sp>
        <p:nvSpPr>
          <p:cNvPr id="728" name="Google Shape;728;p10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Finally, test it out</a:t>
            </a:r>
            <a:endParaRPr dirty="0"/>
          </a:p>
        </p:txBody>
      </p:sp>
      <p:sp>
        <p:nvSpPr>
          <p:cNvPr id="7" name="Oval Callout 6">
            <a:extLst>
              <a:ext uri="{FF2B5EF4-FFF2-40B4-BE49-F238E27FC236}">
                <a16:creationId xmlns:a16="http://schemas.microsoft.com/office/drawing/2014/main" id="{0D6A63EE-0D1B-E94D-9F65-CC980D2BF120}"/>
              </a:ext>
            </a:extLst>
          </p:cNvPr>
          <p:cNvSpPr/>
          <p:nvPr/>
        </p:nvSpPr>
        <p:spPr>
          <a:xfrm>
            <a:off x="6331788" y="753060"/>
            <a:ext cx="2743200" cy="787309"/>
          </a:xfrm>
          <a:prstGeom prst="wedgeEllipseCallout">
            <a:avLst>
              <a:gd name="adj1" fmla="val -28617"/>
              <a:gd name="adj2" fmla="val 13632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Test carefully!</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95095-C5F7-B342-A906-2168F660C05E}"/>
              </a:ext>
            </a:extLst>
          </p:cNvPr>
          <p:cNvSpPr>
            <a:spLocks noGrp="1"/>
          </p:cNvSpPr>
          <p:nvPr>
            <p:ph type="title"/>
          </p:nvPr>
        </p:nvSpPr>
        <p:spPr/>
        <p:txBody>
          <a:bodyPr/>
          <a:lstStyle/>
          <a:p>
            <a:r>
              <a:rPr lang="en-US" dirty="0"/>
              <a:t>Time to practice</a:t>
            </a:r>
          </a:p>
        </p:txBody>
      </p:sp>
      <p:sp>
        <p:nvSpPr>
          <p:cNvPr id="3" name="Text Placeholder 2">
            <a:extLst>
              <a:ext uri="{FF2B5EF4-FFF2-40B4-BE49-F238E27FC236}">
                <a16:creationId xmlns:a16="http://schemas.microsoft.com/office/drawing/2014/main" id="{10C1DF7C-62CD-EA41-8EE4-2F1E078505F1}"/>
              </a:ext>
            </a:extLst>
          </p:cNvPr>
          <p:cNvSpPr>
            <a:spLocks noGrp="1"/>
          </p:cNvSpPr>
          <p:nvPr>
            <p:ph type="body" idx="1"/>
          </p:nvPr>
        </p:nvSpPr>
        <p:spPr>
          <a:xfrm>
            <a:off x="1151792" y="904126"/>
            <a:ext cx="7693269" cy="3659082"/>
          </a:xfrm>
        </p:spPr>
        <p:txBody>
          <a:bodyPr/>
          <a:lstStyle/>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isPrime</a:t>
            </a:r>
            <a:r>
              <a:rPr lang="en-US" sz="2400" dirty="0">
                <a:latin typeface="Courier New" panose="02070309020205020404" pitchFamily="49" charset="0"/>
                <a:cs typeface="Courier New" panose="02070309020205020404" pitchFamily="49" charset="0"/>
              </a:rPr>
              <a:t>(n)</a:t>
            </a:r>
            <a:r>
              <a:rPr lang="en-US" sz="2400" dirty="0">
                <a:latin typeface="+mn-lt"/>
                <a:cs typeface="Courier New" panose="02070309020205020404" pitchFamily="49" charset="0"/>
              </a:rPr>
              <a:t> that returns </a:t>
            </a:r>
            <a:r>
              <a:rPr lang="en-US" sz="2400" dirty="0">
                <a:latin typeface="Courier New" panose="02070309020205020404" pitchFamily="49" charset="0"/>
                <a:cs typeface="Courier New" panose="02070309020205020404" pitchFamily="49" charset="0"/>
              </a:rPr>
              <a:t>“yes” </a:t>
            </a:r>
            <a:r>
              <a:rPr lang="en-US" sz="2400" dirty="0">
                <a:latin typeface="+mn-lt"/>
                <a:cs typeface="Courier New" panose="02070309020205020404" pitchFamily="49" charset="0"/>
              </a:rPr>
              <a:t>if </a:t>
            </a:r>
            <a:r>
              <a:rPr lang="en-US" sz="2400" dirty="0">
                <a:latin typeface="Courier New" panose="02070309020205020404" pitchFamily="49" charset="0"/>
                <a:cs typeface="Courier New" panose="02070309020205020404" pitchFamily="49" charset="0"/>
              </a:rPr>
              <a:t>n</a:t>
            </a:r>
            <a:r>
              <a:rPr lang="en-US" sz="2400" dirty="0">
                <a:latin typeface="+mn-lt"/>
                <a:cs typeface="Courier New" panose="02070309020205020404" pitchFamily="49" charset="0"/>
              </a:rPr>
              <a:t> is prime and </a:t>
            </a:r>
            <a:r>
              <a:rPr lang="en-US" sz="2400" dirty="0">
                <a:latin typeface="Courier New" panose="02070309020205020404" pitchFamily="49" charset="0"/>
                <a:cs typeface="Courier New" panose="02070309020205020404" pitchFamily="49" charset="0"/>
              </a:rPr>
              <a:t>“no” </a:t>
            </a:r>
            <a:r>
              <a:rPr lang="en-US" sz="2400" dirty="0">
                <a:latin typeface="+mn-lt"/>
                <a:cs typeface="Courier New" panose="02070309020205020404" pitchFamily="49" charset="0"/>
              </a:rPr>
              <a:t>otherwise</a:t>
            </a:r>
          </a:p>
          <a:p>
            <a:pPr marL="146050" indent="0">
              <a:buNone/>
            </a:pPr>
            <a:endParaRPr lang="en-US" sz="2400" dirty="0">
              <a:latin typeface="+mn-lt"/>
              <a:cs typeface="Courier New" panose="02070309020205020404" pitchFamily="49" charset="0"/>
            </a:endParaRPr>
          </a:p>
          <a:p>
            <a:pPr marL="146050" indent="0">
              <a:buNone/>
            </a:pPr>
            <a:r>
              <a:rPr lang="en-US" sz="2400" dirty="0">
                <a:latin typeface="+mn-lt"/>
                <a:cs typeface="Courier New" panose="02070309020205020404" pitchFamily="49" charset="0"/>
              </a:rPr>
              <a:t>In English: </a:t>
            </a:r>
            <a:r>
              <a:rPr lang="en-US" sz="2400" dirty="0">
                <a:solidFill>
                  <a:srgbClr val="FFFF00"/>
                </a:solidFill>
                <a:latin typeface="+mn-lt"/>
                <a:cs typeface="Courier New" panose="02070309020205020404" pitchFamily="49" charset="0"/>
              </a:rPr>
              <a:t>a number </a:t>
            </a:r>
            <a:r>
              <a:rPr lang="en-US" sz="2400" dirty="0">
                <a:solidFill>
                  <a:srgbClr val="FFFF00"/>
                </a:solidFill>
                <a:latin typeface="Courier New" panose="02070309020205020404" pitchFamily="49" charset="0"/>
                <a:cs typeface="Courier New" panose="02070309020205020404" pitchFamily="49" charset="0"/>
              </a:rPr>
              <a:t>n</a:t>
            </a:r>
            <a:r>
              <a:rPr lang="en-US" sz="2400" dirty="0">
                <a:solidFill>
                  <a:srgbClr val="FFFF00"/>
                </a:solidFill>
                <a:latin typeface="+mn-lt"/>
                <a:cs typeface="Courier New" panose="02070309020205020404" pitchFamily="49" charset="0"/>
              </a:rPr>
              <a:t> is prime if it can only be divided by 1 and itself </a:t>
            </a:r>
          </a:p>
          <a:p>
            <a:pPr marL="146050" indent="0">
              <a:buNone/>
            </a:pPr>
            <a:r>
              <a:rPr lang="en-US" sz="2400" dirty="0">
                <a:solidFill>
                  <a:srgbClr val="FFFF00"/>
                </a:solidFill>
                <a:latin typeface="+mn-lt"/>
                <a:cs typeface="Courier New" panose="02070309020205020404" pitchFamily="49" charset="0"/>
              </a:rPr>
              <a:t>	</a:t>
            </a:r>
            <a:r>
              <a:rPr lang="en-US" sz="1800" dirty="0">
                <a:solidFill>
                  <a:srgbClr val="FFFF00"/>
                </a:solidFill>
                <a:latin typeface="+mn-lt"/>
                <a:cs typeface="Courier New" panose="02070309020205020404" pitchFamily="49" charset="0"/>
              </a:rPr>
              <a:t>(1 is an exception: it is not considered prime)</a:t>
            </a:r>
          </a:p>
          <a:p>
            <a:pPr marL="146050" indent="0">
              <a:buNone/>
            </a:pPr>
            <a:r>
              <a:rPr lang="en-US" sz="2400" dirty="0">
                <a:solidFill>
                  <a:srgbClr val="FFFF00"/>
                </a:solidFill>
                <a:cs typeface="Courier New" panose="02070309020205020404" pitchFamily="49" charset="0"/>
              </a:rPr>
              <a:t>So, try to divide </a:t>
            </a:r>
            <a:r>
              <a:rPr lang="en-US" sz="2400" dirty="0">
                <a:solidFill>
                  <a:srgbClr val="FFFF00"/>
                </a:solidFill>
                <a:latin typeface="Courier New" panose="02070309020205020404" pitchFamily="49" charset="0"/>
                <a:cs typeface="Courier New" panose="02070309020205020404" pitchFamily="49" charset="0"/>
              </a:rPr>
              <a:t>n</a:t>
            </a:r>
            <a:r>
              <a:rPr lang="en-US" sz="2400" dirty="0">
                <a:solidFill>
                  <a:srgbClr val="FFFF00"/>
                </a:solidFill>
                <a:cs typeface="Courier New" panose="02070309020205020404" pitchFamily="49" charset="0"/>
              </a:rPr>
              <a:t> by all numbers between </a:t>
            </a:r>
            <a:r>
              <a:rPr lang="en-US" sz="2400" dirty="0">
                <a:solidFill>
                  <a:srgbClr val="FFFF00"/>
                </a:solidFill>
                <a:latin typeface="Courier New" panose="02070309020205020404" pitchFamily="49" charset="0"/>
                <a:cs typeface="Courier New" panose="02070309020205020404" pitchFamily="49" charset="0"/>
              </a:rPr>
              <a:t>2</a:t>
            </a:r>
            <a:r>
              <a:rPr lang="en-US" sz="2400" dirty="0">
                <a:solidFill>
                  <a:srgbClr val="FFFF00"/>
                </a:solidFill>
                <a:cs typeface="Courier New" panose="02070309020205020404" pitchFamily="49" charset="0"/>
              </a:rPr>
              <a:t> and </a:t>
            </a:r>
            <a:r>
              <a:rPr lang="en-US" sz="2400" dirty="0">
                <a:solidFill>
                  <a:srgbClr val="FFFF00"/>
                </a:solidFill>
                <a:latin typeface="Courier New" panose="02070309020205020404" pitchFamily="49" charset="0"/>
                <a:cs typeface="Courier New" panose="02070309020205020404" pitchFamily="49" charset="0"/>
              </a:rPr>
              <a:t>n-1</a:t>
            </a:r>
            <a:r>
              <a:rPr lang="en-US" sz="2400" dirty="0">
                <a:solidFill>
                  <a:srgbClr val="FFFF00"/>
                </a:solidFill>
                <a:cs typeface="Courier New" panose="02070309020205020404" pitchFamily="49" charset="0"/>
              </a:rPr>
              <a:t> and make sure there is always a non-zero remainder </a:t>
            </a:r>
            <a:endParaRPr lang="en-US" sz="2400" dirty="0">
              <a:solidFill>
                <a:srgbClr val="FFFF00"/>
              </a:solidFill>
              <a:latin typeface="Courier New" panose="02070309020205020404" pitchFamily="49" charset="0"/>
              <a:cs typeface="Courier New" panose="02070309020205020404" pitchFamily="49" charset="0"/>
            </a:endParaRPr>
          </a:p>
        </p:txBody>
      </p:sp>
      <p:sp>
        <p:nvSpPr>
          <p:cNvPr id="4" name="Action Button: Forward or Next 3">
            <a:hlinkClick r:id="" action="ppaction://hlinkshowjump?jump=nextslide" highlightClick="1"/>
            <a:extLst>
              <a:ext uri="{FF2B5EF4-FFF2-40B4-BE49-F238E27FC236}">
                <a16:creationId xmlns:a16="http://schemas.microsoft.com/office/drawing/2014/main" id="{946D6F5A-7C1F-514A-8B7E-392650E95E36}"/>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73033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DED784-C92C-2A41-B7CD-14A786122192}"/>
              </a:ext>
            </a:extLst>
          </p:cNvPr>
          <p:cNvSpPr>
            <a:spLocks noGrp="1"/>
          </p:cNvSpPr>
          <p:nvPr>
            <p:ph type="title"/>
          </p:nvPr>
        </p:nvSpPr>
        <p:spPr/>
        <p:txBody>
          <a:bodyPr/>
          <a:lstStyle/>
          <a:p>
            <a:r>
              <a:rPr lang="en-US" dirty="0"/>
              <a:t>A primer on conversion</a:t>
            </a:r>
          </a:p>
        </p:txBody>
      </p:sp>
    </p:spTree>
    <p:extLst>
      <p:ext uri="{BB962C8B-B14F-4D97-AF65-F5344CB8AC3E}">
        <p14:creationId xmlns:p14="http://schemas.microsoft.com/office/powerpoint/2010/main" val="7791504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C8B5-6401-FD48-BE6F-38A75A7892BA}"/>
              </a:ext>
            </a:extLst>
          </p:cNvPr>
          <p:cNvSpPr>
            <a:spLocks noGrp="1"/>
          </p:cNvSpPr>
          <p:nvPr>
            <p:ph type="title"/>
          </p:nvPr>
        </p:nvSpPr>
        <p:spPr/>
        <p:txBody>
          <a:bodyPr/>
          <a:lstStyle/>
          <a:p>
            <a:r>
              <a:rPr lang="en-US" dirty="0"/>
              <a:t>Strings and Numbers</a:t>
            </a:r>
          </a:p>
        </p:txBody>
      </p:sp>
      <p:sp>
        <p:nvSpPr>
          <p:cNvPr id="3" name="Text Placeholder 2">
            <a:extLst>
              <a:ext uri="{FF2B5EF4-FFF2-40B4-BE49-F238E27FC236}">
                <a16:creationId xmlns:a16="http://schemas.microsoft.com/office/drawing/2014/main" id="{709E3F09-BCA2-E14E-86B7-D1D75DD61492}"/>
              </a:ext>
            </a:extLst>
          </p:cNvPr>
          <p:cNvSpPr>
            <a:spLocks noGrp="1"/>
          </p:cNvSpPr>
          <p:nvPr>
            <p:ph type="body" idx="1"/>
          </p:nvPr>
        </p:nvSpPr>
        <p:spPr>
          <a:xfrm>
            <a:off x="1357885" y="904126"/>
            <a:ext cx="7038900" cy="2911200"/>
          </a:xfrm>
        </p:spPr>
        <p:txBody>
          <a:bodyPr/>
          <a:lstStyle/>
          <a:p>
            <a:r>
              <a:rPr lang="en-US" sz="2400" dirty="0">
                <a:latin typeface="Courier New" panose="02070309020205020404" pitchFamily="49" charset="0"/>
                <a:cs typeface="Courier New" panose="02070309020205020404" pitchFamily="49" charset="0"/>
              </a:rPr>
              <a:t>3 + 4 == 7</a:t>
            </a:r>
          </a:p>
          <a:p>
            <a:r>
              <a:rPr lang="en-US" sz="2400" dirty="0">
                <a:latin typeface="Courier New" panose="02070309020205020404" pitchFamily="49" charset="0"/>
                <a:cs typeface="Courier New" panose="02070309020205020404" pitchFamily="49" charset="0"/>
              </a:rPr>
              <a:t>“three” + “four” == “</a:t>
            </a:r>
            <a:r>
              <a:rPr lang="en-US" sz="2400" dirty="0" err="1">
                <a:latin typeface="Courier New" panose="02070309020205020404" pitchFamily="49" charset="0"/>
                <a:cs typeface="Courier New" panose="02070309020205020404" pitchFamily="49" charset="0"/>
              </a:rPr>
              <a:t>threefour</a:t>
            </a:r>
            <a:r>
              <a:rPr lang="en-US" sz="2400" dirty="0">
                <a:latin typeface="Courier New" panose="02070309020205020404" pitchFamily="49" charset="0"/>
                <a:cs typeface="Courier New" panose="02070309020205020404" pitchFamily="49" charset="0"/>
              </a:rPr>
              <a:t>”</a:t>
            </a:r>
          </a:p>
          <a:p>
            <a:r>
              <a:rPr lang="en-US" sz="2400" dirty="0"/>
              <a:t>What is </a:t>
            </a:r>
            <a:r>
              <a:rPr lang="en-US" sz="2400" dirty="0">
                <a:solidFill>
                  <a:srgbClr val="FFFF00"/>
                </a:solidFill>
                <a:latin typeface="Courier New" panose="02070309020205020404" pitchFamily="49" charset="0"/>
                <a:cs typeface="Courier New" panose="02070309020205020404" pitchFamily="49" charset="0"/>
              </a:rPr>
              <a:t>”three” + 4</a:t>
            </a:r>
            <a:r>
              <a:rPr lang="en-US" sz="2400" dirty="0"/>
              <a:t>???</a:t>
            </a:r>
          </a:p>
        </p:txBody>
      </p:sp>
      <p:pic>
        <p:nvPicPr>
          <p:cNvPr id="4" name="Picture 3">
            <a:extLst>
              <a:ext uri="{FF2B5EF4-FFF2-40B4-BE49-F238E27FC236}">
                <a16:creationId xmlns:a16="http://schemas.microsoft.com/office/drawing/2014/main" id="{0AE29EBB-3270-F34F-905F-F704120D3855}"/>
              </a:ext>
            </a:extLst>
          </p:cNvPr>
          <p:cNvPicPr>
            <a:picLocks noChangeAspect="1"/>
          </p:cNvPicPr>
          <p:nvPr/>
        </p:nvPicPr>
        <p:blipFill rotWithShape="1">
          <a:blip r:embed="rId2"/>
          <a:srcRect r="906" b="40276"/>
          <a:stretch/>
        </p:blipFill>
        <p:spPr>
          <a:xfrm>
            <a:off x="1076401" y="2465507"/>
            <a:ext cx="7419899" cy="1864953"/>
          </a:xfrm>
          <a:prstGeom prst="rect">
            <a:avLst/>
          </a:prstGeom>
        </p:spPr>
      </p:pic>
    </p:spTree>
    <p:extLst>
      <p:ext uri="{BB962C8B-B14F-4D97-AF65-F5344CB8AC3E}">
        <p14:creationId xmlns:p14="http://schemas.microsoft.com/office/powerpoint/2010/main" val="1888980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C8B5-6401-FD48-BE6F-38A75A7892BA}"/>
              </a:ext>
            </a:extLst>
          </p:cNvPr>
          <p:cNvSpPr>
            <a:spLocks noGrp="1"/>
          </p:cNvSpPr>
          <p:nvPr>
            <p:ph type="title"/>
          </p:nvPr>
        </p:nvSpPr>
        <p:spPr/>
        <p:txBody>
          <a:bodyPr/>
          <a:lstStyle/>
          <a:p>
            <a:r>
              <a:rPr lang="en-US" dirty="0"/>
              <a:t>Strings and Numbers</a:t>
            </a:r>
          </a:p>
        </p:txBody>
      </p:sp>
      <p:sp>
        <p:nvSpPr>
          <p:cNvPr id="3" name="Text Placeholder 2">
            <a:extLst>
              <a:ext uri="{FF2B5EF4-FFF2-40B4-BE49-F238E27FC236}">
                <a16:creationId xmlns:a16="http://schemas.microsoft.com/office/drawing/2014/main" id="{709E3F09-BCA2-E14E-86B7-D1D75DD61492}"/>
              </a:ext>
            </a:extLst>
          </p:cNvPr>
          <p:cNvSpPr>
            <a:spLocks noGrp="1"/>
          </p:cNvSpPr>
          <p:nvPr>
            <p:ph type="body" idx="1"/>
          </p:nvPr>
        </p:nvSpPr>
        <p:spPr>
          <a:xfrm>
            <a:off x="1357885" y="904126"/>
            <a:ext cx="7038900" cy="2911200"/>
          </a:xfrm>
        </p:spPr>
        <p:txBody>
          <a:bodyPr/>
          <a:lstStyle/>
          <a:p>
            <a:r>
              <a:rPr lang="en-US" sz="2400" dirty="0">
                <a:latin typeface="Courier New" panose="02070309020205020404" pitchFamily="49" charset="0"/>
                <a:cs typeface="Courier New" panose="02070309020205020404" pitchFamily="49" charset="0"/>
              </a:rPr>
              <a:t>3 + 4 == 7</a:t>
            </a:r>
          </a:p>
          <a:p>
            <a:r>
              <a:rPr lang="en-US" sz="2400" dirty="0">
                <a:latin typeface="Courier New" panose="02070309020205020404" pitchFamily="49" charset="0"/>
                <a:cs typeface="Courier New" panose="02070309020205020404" pitchFamily="49" charset="0"/>
              </a:rPr>
              <a:t>“three” + “four” == “</a:t>
            </a:r>
            <a:r>
              <a:rPr lang="en-US" sz="2400" dirty="0" err="1">
                <a:latin typeface="Courier New" panose="02070309020205020404" pitchFamily="49" charset="0"/>
                <a:cs typeface="Courier New" panose="02070309020205020404" pitchFamily="49" charset="0"/>
              </a:rPr>
              <a:t>threefour</a:t>
            </a:r>
            <a:r>
              <a:rPr lang="en-US" sz="2400" dirty="0">
                <a:latin typeface="Courier New" panose="02070309020205020404" pitchFamily="49" charset="0"/>
                <a:cs typeface="Courier New" panose="02070309020205020404" pitchFamily="49" charset="0"/>
              </a:rPr>
              <a:t>”</a:t>
            </a:r>
          </a:p>
          <a:p>
            <a:r>
              <a:rPr lang="en-US" sz="2400" dirty="0"/>
              <a:t>What is </a:t>
            </a:r>
            <a:r>
              <a:rPr lang="en-US" sz="2400" dirty="0">
                <a:latin typeface="Courier New" panose="02070309020205020404" pitchFamily="49" charset="0"/>
                <a:cs typeface="Courier New" panose="02070309020205020404" pitchFamily="49" charset="0"/>
              </a:rPr>
              <a:t>”three” + 4</a:t>
            </a:r>
            <a:r>
              <a:rPr lang="en-US" sz="2400" dirty="0"/>
              <a:t>?</a:t>
            </a:r>
          </a:p>
        </p:txBody>
      </p:sp>
      <p:pic>
        <p:nvPicPr>
          <p:cNvPr id="4" name="Picture 3">
            <a:extLst>
              <a:ext uri="{FF2B5EF4-FFF2-40B4-BE49-F238E27FC236}">
                <a16:creationId xmlns:a16="http://schemas.microsoft.com/office/drawing/2014/main" id="{75642EEC-50B9-8843-A570-7C86AC1FB7A7}"/>
              </a:ext>
            </a:extLst>
          </p:cNvPr>
          <p:cNvPicPr>
            <a:picLocks noChangeAspect="1"/>
          </p:cNvPicPr>
          <p:nvPr/>
        </p:nvPicPr>
        <p:blipFill>
          <a:blip r:embed="rId2"/>
          <a:stretch>
            <a:fillRect/>
          </a:stretch>
        </p:blipFill>
        <p:spPr>
          <a:xfrm>
            <a:off x="1266901" y="904126"/>
            <a:ext cx="7487728" cy="3122612"/>
          </a:xfrm>
          <a:prstGeom prst="rect">
            <a:avLst/>
          </a:prstGeom>
        </p:spPr>
      </p:pic>
    </p:spTree>
    <p:extLst>
      <p:ext uri="{BB962C8B-B14F-4D97-AF65-F5344CB8AC3E}">
        <p14:creationId xmlns:p14="http://schemas.microsoft.com/office/powerpoint/2010/main" val="18067833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5692C-48A8-F448-B09D-4253C820E5D7}"/>
              </a:ext>
            </a:extLst>
          </p:cNvPr>
          <p:cNvSpPr>
            <a:spLocks noGrp="1"/>
          </p:cNvSpPr>
          <p:nvPr>
            <p:ph type="title"/>
          </p:nvPr>
        </p:nvSpPr>
        <p:spPr/>
        <p:txBody>
          <a:bodyPr/>
          <a:lstStyle/>
          <a:p>
            <a:r>
              <a:rPr lang="en-US" dirty="0"/>
              <a:t>Converting integers to strings</a:t>
            </a:r>
          </a:p>
        </p:txBody>
      </p:sp>
      <p:sp>
        <p:nvSpPr>
          <p:cNvPr id="3" name="Text Placeholder 2">
            <a:extLst>
              <a:ext uri="{FF2B5EF4-FFF2-40B4-BE49-F238E27FC236}">
                <a16:creationId xmlns:a16="http://schemas.microsoft.com/office/drawing/2014/main" id="{C9224820-CB35-A54B-8FC6-96E6BFA89764}"/>
              </a:ext>
            </a:extLst>
          </p:cNvPr>
          <p:cNvSpPr>
            <a:spLocks noGrp="1"/>
          </p:cNvSpPr>
          <p:nvPr>
            <p:ph type="body" idx="1"/>
          </p:nvPr>
        </p:nvSpPr>
        <p:spPr>
          <a:xfrm>
            <a:off x="1266901" y="1032712"/>
            <a:ext cx="7038900" cy="2911200"/>
          </a:xfrm>
        </p:spPr>
        <p:txBody>
          <a:bodyPr/>
          <a:lstStyle/>
          <a:p>
            <a:r>
              <a:rPr lang="en-US" sz="2800" dirty="0">
                <a:solidFill>
                  <a:srgbClr val="FFFF00"/>
                </a:solidFill>
                <a:latin typeface="Courier New" panose="02070309020205020404" pitchFamily="49" charset="0"/>
                <a:cs typeface="Courier New" panose="02070309020205020404" pitchFamily="49" charset="0"/>
              </a:rPr>
              <a:t>str</a:t>
            </a:r>
            <a:r>
              <a:rPr lang="en-US" sz="2800" dirty="0">
                <a:latin typeface="Courier New" panose="02070309020205020404" pitchFamily="49" charset="0"/>
                <a:cs typeface="Courier New" panose="02070309020205020404" pitchFamily="49" charset="0"/>
              </a:rPr>
              <a:t>(4)</a:t>
            </a:r>
            <a:r>
              <a:rPr lang="en-US" sz="2800" dirty="0">
                <a:latin typeface="+mj-lt"/>
                <a:cs typeface="Courier New" panose="02070309020205020404" pitchFamily="49" charset="0"/>
              </a:rPr>
              <a:t> is the string</a:t>
            </a:r>
            <a:r>
              <a:rPr lang="en-US" sz="2800" dirty="0">
                <a:latin typeface="Courier New" panose="02070309020205020404" pitchFamily="49" charset="0"/>
                <a:cs typeface="Courier New" panose="02070309020205020404" pitchFamily="49" charset="0"/>
              </a:rPr>
              <a:t> “4”</a:t>
            </a:r>
          </a:p>
        </p:txBody>
      </p:sp>
      <p:pic>
        <p:nvPicPr>
          <p:cNvPr id="4" name="Picture 3">
            <a:extLst>
              <a:ext uri="{FF2B5EF4-FFF2-40B4-BE49-F238E27FC236}">
                <a16:creationId xmlns:a16="http://schemas.microsoft.com/office/drawing/2014/main" id="{DF92FFDE-5AE9-C240-95C3-B713A5A848CF}"/>
              </a:ext>
            </a:extLst>
          </p:cNvPr>
          <p:cNvPicPr>
            <a:picLocks noChangeAspect="1"/>
          </p:cNvPicPr>
          <p:nvPr/>
        </p:nvPicPr>
        <p:blipFill>
          <a:blip r:embed="rId2"/>
          <a:stretch>
            <a:fillRect/>
          </a:stretch>
        </p:blipFill>
        <p:spPr>
          <a:xfrm>
            <a:off x="838199" y="1909375"/>
            <a:ext cx="8039819" cy="1795650"/>
          </a:xfrm>
          <a:prstGeom prst="rect">
            <a:avLst/>
          </a:prstGeom>
        </p:spPr>
      </p:pic>
    </p:spTree>
    <p:extLst>
      <p:ext uri="{BB962C8B-B14F-4D97-AF65-F5344CB8AC3E}">
        <p14:creationId xmlns:p14="http://schemas.microsoft.com/office/powerpoint/2010/main" val="6333349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53FDFE-FFA0-BA48-A53B-E8ED76B2125B}"/>
              </a:ext>
            </a:extLst>
          </p:cNvPr>
          <p:cNvSpPr>
            <a:spLocks noGrp="1"/>
          </p:cNvSpPr>
          <p:nvPr>
            <p:ph type="title"/>
          </p:nvPr>
        </p:nvSpPr>
        <p:spPr/>
        <p:txBody>
          <a:bodyPr/>
          <a:lstStyle/>
          <a:p>
            <a:r>
              <a:rPr lang="en-US" dirty="0" err="1"/>
              <a:t>Input/Output</a:t>
            </a:r>
            <a:endParaRPr lang="en-US" dirty="0"/>
          </a:p>
        </p:txBody>
      </p:sp>
    </p:spTree>
    <p:extLst>
      <p:ext uri="{BB962C8B-B14F-4D97-AF65-F5344CB8AC3E}">
        <p14:creationId xmlns:p14="http://schemas.microsoft.com/office/powerpoint/2010/main" val="27209715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492946" cy="2911200"/>
          </a:xfrm>
        </p:spPr>
        <p:txBody>
          <a:bodyPr/>
          <a:lstStyle/>
          <a:p>
            <a:pPr marL="146050" indent="0">
              <a:buNone/>
            </a:pPr>
            <a:r>
              <a:rPr lang="en-US" sz="2400" dirty="0"/>
              <a:t>Python functions can “print” (output) and read from the keyboard or even files (input)</a:t>
            </a:r>
          </a:p>
          <a:p>
            <a:pPr marL="146050" indent="0">
              <a:buNone/>
            </a:pPr>
            <a:endParaRPr lang="en-US" sz="1800" dirty="0"/>
          </a:p>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r>
              <a:rPr lang="en-US" sz="2400" dirty="0">
                <a:latin typeface="+mj-lt"/>
                <a:cs typeface="Courier New" panose="02070309020205020404" pitchFamily="49" charset="0"/>
              </a:rPr>
              <a:t> </a:t>
            </a:r>
            <a:r>
              <a:rPr lang="en-US" sz="2400" dirty="0"/>
              <a:t>that asks for the name of an item and prints the item and how many instances of the item are in </a:t>
            </a:r>
            <a:r>
              <a:rPr lang="en-US" sz="2400" dirty="0" err="1">
                <a:latin typeface="Courier New" panose="02070309020205020404" pitchFamily="49" charset="0"/>
                <a:cs typeface="Courier New" panose="02070309020205020404" pitchFamily="49" charset="0"/>
              </a:rPr>
              <a:t>Lst</a:t>
            </a:r>
            <a:endParaRPr lang="en-US" sz="2400" dirty="0">
              <a:latin typeface="Courier New" panose="02070309020205020404" pitchFamily="49" charset="0"/>
              <a:cs typeface="Courier New" panose="02070309020205020404" pitchFamily="49" charset="0"/>
            </a:endParaRPr>
          </a:p>
          <a:p>
            <a:pPr marL="146050" indent="0">
              <a:buNone/>
            </a:pPr>
            <a:endParaRPr lang="en-US" sz="1800" dirty="0">
              <a:latin typeface="Courier New" panose="02070309020205020404" pitchFamily="49" charset="0"/>
              <a:cs typeface="Courier New" panose="02070309020205020404" pitchFamily="49" charset="0"/>
            </a:endParaRPr>
          </a:p>
          <a:p>
            <a:pPr marL="146050" indent="0">
              <a:buNone/>
            </a:pPr>
            <a:r>
              <a:rPr lang="en-US" sz="1800" dirty="0"/>
              <a:t>	Note: the item is </a:t>
            </a:r>
            <a:r>
              <a:rPr lang="en-US" sz="1800" i="1" dirty="0"/>
              <a:t>not</a:t>
            </a:r>
            <a:r>
              <a:rPr lang="en-US" sz="1800" dirty="0"/>
              <a:t> an input parameter to </a:t>
            </a:r>
            <a:r>
              <a:rPr lang="en-US" sz="1800" dirty="0" err="1">
                <a:latin typeface="Courier New" panose="02070309020205020404" pitchFamily="49" charset="0"/>
                <a:cs typeface="Courier New" panose="02070309020205020404" pitchFamily="49" charset="0"/>
              </a:rPr>
              <a:t>needToShop</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Lst</a:t>
            </a:r>
            <a:r>
              <a:rPr lang="en-US" sz="1800" dirty="0">
                <a:latin typeface="Courier New" panose="02070309020205020404" pitchFamily="49" charset="0"/>
                <a:cs typeface="Courier New" panose="02070309020205020404" pitchFamily="49" charset="0"/>
              </a:rPr>
              <a:t>) </a:t>
            </a:r>
            <a:endParaRPr lang="en-US" sz="1800" dirty="0">
              <a:latin typeface="+mj-lt"/>
              <a:cs typeface="Courier New" panose="02070309020205020404" pitchFamily="49" charset="0"/>
            </a:endParaRPr>
          </a:p>
        </p:txBody>
      </p:sp>
    </p:spTree>
    <p:extLst>
      <p:ext uri="{BB962C8B-B14F-4D97-AF65-F5344CB8AC3E}">
        <p14:creationId xmlns:p14="http://schemas.microsoft.com/office/powerpoint/2010/main" val="4398030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pic>
        <p:nvPicPr>
          <p:cNvPr id="2" name="Picture 1">
            <a:extLst>
              <a:ext uri="{FF2B5EF4-FFF2-40B4-BE49-F238E27FC236}">
                <a16:creationId xmlns:a16="http://schemas.microsoft.com/office/drawing/2014/main" id="{40156C7E-9809-4F4A-A009-C76BE61D4C60}"/>
              </a:ext>
            </a:extLst>
          </p:cNvPr>
          <p:cNvPicPr>
            <a:picLocks noChangeAspect="1"/>
          </p:cNvPicPr>
          <p:nvPr/>
        </p:nvPicPr>
        <p:blipFill>
          <a:blip r:embed="rId2"/>
          <a:stretch>
            <a:fillRect/>
          </a:stretch>
        </p:blipFill>
        <p:spPr>
          <a:xfrm>
            <a:off x="1435392" y="1126094"/>
            <a:ext cx="7504981" cy="2928565"/>
          </a:xfrm>
          <a:prstGeom prst="rect">
            <a:avLst/>
          </a:prstGeom>
        </p:spPr>
      </p:pic>
    </p:spTree>
    <p:extLst>
      <p:ext uri="{BB962C8B-B14F-4D97-AF65-F5344CB8AC3E}">
        <p14:creationId xmlns:p14="http://schemas.microsoft.com/office/powerpoint/2010/main" val="12451488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89A02C1-47CA-B849-9454-05F077CDE1FC}"/>
              </a:ext>
            </a:extLst>
          </p:cNvPr>
          <p:cNvPicPr>
            <a:picLocks noChangeAspect="1"/>
          </p:cNvPicPr>
          <p:nvPr/>
        </p:nvPicPr>
        <p:blipFill>
          <a:blip r:embed="rId2"/>
          <a:stretch>
            <a:fillRect/>
          </a:stretch>
        </p:blipFill>
        <p:spPr>
          <a:xfrm>
            <a:off x="1426767" y="1107467"/>
            <a:ext cx="7504981" cy="2928565"/>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Tree>
    <p:extLst>
      <p:ext uri="{BB962C8B-B14F-4D97-AF65-F5344CB8AC3E}">
        <p14:creationId xmlns:p14="http://schemas.microsoft.com/office/powerpoint/2010/main" val="1939691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pic>
        <p:nvPicPr>
          <p:cNvPr id="4" name="Picture 3">
            <a:extLst>
              <a:ext uri="{FF2B5EF4-FFF2-40B4-BE49-F238E27FC236}">
                <a16:creationId xmlns:a16="http://schemas.microsoft.com/office/drawing/2014/main" id="{77105A07-68C3-6047-8DC7-87863975715F}"/>
              </a:ext>
            </a:extLst>
          </p:cNvPr>
          <p:cNvPicPr>
            <a:picLocks noChangeAspect="1"/>
          </p:cNvPicPr>
          <p:nvPr/>
        </p:nvPicPr>
        <p:blipFill>
          <a:blip r:embed="rId2"/>
          <a:stretch>
            <a:fillRect/>
          </a:stretch>
        </p:blipFill>
        <p:spPr>
          <a:xfrm>
            <a:off x="1201395" y="948312"/>
            <a:ext cx="6922507" cy="4024380"/>
          </a:xfrm>
          <a:prstGeom prst="rect">
            <a:avLst/>
          </a:prstGeom>
        </p:spPr>
      </p:pic>
      <p:sp>
        <p:nvSpPr>
          <p:cNvPr id="5" name="Rounded Rectangular Callout 4">
            <a:extLst>
              <a:ext uri="{FF2B5EF4-FFF2-40B4-BE49-F238E27FC236}">
                <a16:creationId xmlns:a16="http://schemas.microsoft.com/office/drawing/2014/main" id="{84CB8AD4-09BD-204F-B66D-88A4B61FCBF3}"/>
              </a:ext>
            </a:extLst>
          </p:cNvPr>
          <p:cNvSpPr/>
          <p:nvPr/>
        </p:nvSpPr>
        <p:spPr>
          <a:xfrm>
            <a:off x="3483558" y="163514"/>
            <a:ext cx="4393541" cy="612648"/>
          </a:xfrm>
          <a:prstGeom prst="wedgeRoundRectCallout">
            <a:avLst>
              <a:gd name="adj1" fmla="val -66274"/>
              <a:gd name="adj2" fmla="val 926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2: Click on the </a:t>
            </a:r>
            <a:r>
              <a:rPr lang="en-US" dirty="0">
                <a:solidFill>
                  <a:schemeClr val="tx2">
                    <a:lumMod val="60000"/>
                    <a:lumOff val="40000"/>
                  </a:schemeClr>
                </a:solidFill>
              </a:rPr>
              <a:t>green</a:t>
            </a:r>
            <a:r>
              <a:rPr lang="en-US" dirty="0"/>
              <a:t> triangle </a:t>
            </a:r>
            <a:r>
              <a:rPr lang="en-US" dirty="0">
                <a:solidFill>
                  <a:schemeClr val="accent2"/>
                </a:solidFill>
              </a:rPr>
              <a:t>(don’t forget)  </a:t>
            </a:r>
          </a:p>
        </p:txBody>
      </p:sp>
      <p:sp>
        <p:nvSpPr>
          <p:cNvPr id="6" name="Action Button: Forward or Next 5">
            <a:hlinkClick r:id="" action="ppaction://hlinkshowjump?jump=nextslide" highlightClick="1"/>
            <a:extLst>
              <a:ext uri="{FF2B5EF4-FFF2-40B4-BE49-F238E27FC236}">
                <a16:creationId xmlns:a16="http://schemas.microsoft.com/office/drawing/2014/main" id="{0CA54DC7-F9B4-FF41-AC60-BA3AD1233E48}"/>
              </a:ext>
            </a:extLst>
          </p:cNvPr>
          <p:cNvSpPr/>
          <p:nvPr/>
        </p:nvSpPr>
        <p:spPr>
          <a:xfrm>
            <a:off x="8659368" y="27432"/>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9741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B51240-8B57-3147-8FB8-EBE3832AB227}"/>
              </a:ext>
            </a:extLst>
          </p:cNvPr>
          <p:cNvPicPr>
            <a:picLocks noChangeAspect="1"/>
          </p:cNvPicPr>
          <p:nvPr/>
        </p:nvPicPr>
        <p:blipFill>
          <a:blip r:embed="rId2"/>
          <a:stretch>
            <a:fillRect/>
          </a:stretch>
        </p:blipFill>
        <p:spPr>
          <a:xfrm>
            <a:off x="1426767" y="1107467"/>
            <a:ext cx="7504981" cy="2928565"/>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Tree>
    <p:extLst>
      <p:ext uri="{BB962C8B-B14F-4D97-AF65-F5344CB8AC3E}">
        <p14:creationId xmlns:p14="http://schemas.microsoft.com/office/powerpoint/2010/main" val="28775450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B51240-8B57-3147-8FB8-EBE3832AB227}"/>
              </a:ext>
            </a:extLst>
          </p:cNvPr>
          <p:cNvPicPr>
            <a:picLocks noChangeAspect="1"/>
          </p:cNvPicPr>
          <p:nvPr/>
        </p:nvPicPr>
        <p:blipFill>
          <a:blip r:embed="rId2"/>
          <a:stretch>
            <a:fillRect/>
          </a:stretch>
        </p:blipFill>
        <p:spPr>
          <a:xfrm>
            <a:off x="1426767" y="1107467"/>
            <a:ext cx="7504981" cy="2928565"/>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
        <p:nvSpPr>
          <p:cNvPr id="6" name="Oval Callout 5">
            <a:extLst>
              <a:ext uri="{FF2B5EF4-FFF2-40B4-BE49-F238E27FC236}">
                <a16:creationId xmlns:a16="http://schemas.microsoft.com/office/drawing/2014/main" id="{0AA196AE-2100-7146-A2D7-18DB29EEE944}"/>
              </a:ext>
            </a:extLst>
          </p:cNvPr>
          <p:cNvSpPr/>
          <p:nvPr/>
        </p:nvSpPr>
        <p:spPr>
          <a:xfrm>
            <a:off x="2009583" y="4099046"/>
            <a:ext cx="2200108" cy="787309"/>
          </a:xfrm>
          <a:prstGeom prst="wedgeEllipseCallout">
            <a:avLst>
              <a:gd name="adj1" fmla="val 41273"/>
              <a:gd name="adj2" fmla="val -9392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Note integer to string conversion</a:t>
            </a:r>
          </a:p>
        </p:txBody>
      </p:sp>
    </p:spTree>
    <p:extLst>
      <p:ext uri="{BB962C8B-B14F-4D97-AF65-F5344CB8AC3E}">
        <p14:creationId xmlns:p14="http://schemas.microsoft.com/office/powerpoint/2010/main" val="1517854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B51240-8B57-3147-8FB8-EBE3832AB227}"/>
              </a:ext>
            </a:extLst>
          </p:cNvPr>
          <p:cNvPicPr>
            <a:picLocks noChangeAspect="1"/>
          </p:cNvPicPr>
          <p:nvPr/>
        </p:nvPicPr>
        <p:blipFill>
          <a:blip r:embed="rId2"/>
          <a:stretch>
            <a:fillRect/>
          </a:stretch>
        </p:blipFill>
        <p:spPr>
          <a:xfrm>
            <a:off x="1426767" y="1107467"/>
            <a:ext cx="7504981" cy="2928565"/>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
        <p:nvSpPr>
          <p:cNvPr id="6" name="Oval Callout 5">
            <a:extLst>
              <a:ext uri="{FF2B5EF4-FFF2-40B4-BE49-F238E27FC236}">
                <a16:creationId xmlns:a16="http://schemas.microsoft.com/office/drawing/2014/main" id="{0AA196AE-2100-7146-A2D7-18DB29EEE944}"/>
              </a:ext>
            </a:extLst>
          </p:cNvPr>
          <p:cNvSpPr/>
          <p:nvPr/>
        </p:nvSpPr>
        <p:spPr>
          <a:xfrm>
            <a:off x="3225908" y="4099046"/>
            <a:ext cx="2200108" cy="787309"/>
          </a:xfrm>
          <a:prstGeom prst="wedgeEllipseCallout">
            <a:avLst>
              <a:gd name="adj1" fmla="val -53221"/>
              <a:gd name="adj2" fmla="val -8954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no return statement</a:t>
            </a:r>
          </a:p>
        </p:txBody>
      </p:sp>
    </p:spTree>
    <p:extLst>
      <p:ext uri="{BB962C8B-B14F-4D97-AF65-F5344CB8AC3E}">
        <p14:creationId xmlns:p14="http://schemas.microsoft.com/office/powerpoint/2010/main" val="4010323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497D35-010B-DA49-A347-BCCB62797E1E}"/>
              </a:ext>
            </a:extLst>
          </p:cNvPr>
          <p:cNvPicPr>
            <a:picLocks noChangeAspect="1"/>
          </p:cNvPicPr>
          <p:nvPr/>
        </p:nvPicPr>
        <p:blipFill>
          <a:blip r:embed="rId2"/>
          <a:stretch>
            <a:fillRect/>
          </a:stretch>
        </p:blipFill>
        <p:spPr>
          <a:xfrm>
            <a:off x="1371599" y="1083904"/>
            <a:ext cx="7625751" cy="2975692"/>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
        <p:nvSpPr>
          <p:cNvPr id="10" name="Oval Callout 9">
            <a:extLst>
              <a:ext uri="{FF2B5EF4-FFF2-40B4-BE49-F238E27FC236}">
                <a16:creationId xmlns:a16="http://schemas.microsoft.com/office/drawing/2014/main" id="{99926F14-0BA5-3F42-97FC-ED21556119C0}"/>
              </a:ext>
            </a:extLst>
          </p:cNvPr>
          <p:cNvSpPr/>
          <p:nvPr/>
        </p:nvSpPr>
        <p:spPr>
          <a:xfrm>
            <a:off x="5558193" y="994150"/>
            <a:ext cx="2907474" cy="787309"/>
          </a:xfrm>
          <a:prstGeom prst="wedgeEllipseCallout">
            <a:avLst>
              <a:gd name="adj1" fmla="val -19605"/>
              <a:gd name="adj2" fmla="val 8576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Call function here</a:t>
            </a:r>
          </a:p>
        </p:txBody>
      </p:sp>
    </p:spTree>
    <p:extLst>
      <p:ext uri="{BB962C8B-B14F-4D97-AF65-F5344CB8AC3E}">
        <p14:creationId xmlns:p14="http://schemas.microsoft.com/office/powerpoint/2010/main" val="35672549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76012F-6FBE-B141-834C-3B25D9E4CA52}"/>
              </a:ext>
            </a:extLst>
          </p:cNvPr>
          <p:cNvPicPr>
            <a:picLocks noChangeAspect="1"/>
          </p:cNvPicPr>
          <p:nvPr/>
        </p:nvPicPr>
        <p:blipFill>
          <a:blip r:embed="rId2"/>
          <a:stretch>
            <a:fillRect/>
          </a:stretch>
        </p:blipFill>
        <p:spPr>
          <a:xfrm>
            <a:off x="1406108" y="1104956"/>
            <a:ext cx="7586685" cy="2960447"/>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
        <p:nvSpPr>
          <p:cNvPr id="9" name="Oval Callout 8">
            <a:extLst>
              <a:ext uri="{FF2B5EF4-FFF2-40B4-BE49-F238E27FC236}">
                <a16:creationId xmlns:a16="http://schemas.microsoft.com/office/drawing/2014/main" id="{27A666AC-4BBA-8D4D-B0C4-13456778C490}"/>
              </a:ext>
            </a:extLst>
          </p:cNvPr>
          <p:cNvSpPr/>
          <p:nvPr/>
        </p:nvSpPr>
        <p:spPr>
          <a:xfrm>
            <a:off x="6343451" y="3034237"/>
            <a:ext cx="2907474" cy="787309"/>
          </a:xfrm>
          <a:prstGeom prst="wedgeEllipseCallout">
            <a:avLst>
              <a:gd name="adj1" fmla="val -39483"/>
              <a:gd name="adj2" fmla="val -10049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Enter input here</a:t>
            </a:r>
          </a:p>
        </p:txBody>
      </p:sp>
      <p:sp>
        <p:nvSpPr>
          <p:cNvPr id="10" name="Oval Callout 9">
            <a:extLst>
              <a:ext uri="{FF2B5EF4-FFF2-40B4-BE49-F238E27FC236}">
                <a16:creationId xmlns:a16="http://schemas.microsoft.com/office/drawing/2014/main" id="{99926F14-0BA5-3F42-97FC-ED21556119C0}"/>
              </a:ext>
            </a:extLst>
          </p:cNvPr>
          <p:cNvSpPr/>
          <p:nvPr/>
        </p:nvSpPr>
        <p:spPr>
          <a:xfrm>
            <a:off x="5558193" y="994150"/>
            <a:ext cx="2907474" cy="787309"/>
          </a:xfrm>
          <a:prstGeom prst="wedgeEllipseCallout">
            <a:avLst>
              <a:gd name="adj1" fmla="val -19605"/>
              <a:gd name="adj2" fmla="val 8576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Call function here</a:t>
            </a:r>
          </a:p>
        </p:txBody>
      </p:sp>
    </p:spTree>
    <p:extLst>
      <p:ext uri="{BB962C8B-B14F-4D97-AF65-F5344CB8AC3E}">
        <p14:creationId xmlns:p14="http://schemas.microsoft.com/office/powerpoint/2010/main" val="133063784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8E8A9-C1B6-BF4B-B898-33DFA9ED85EB}"/>
              </a:ext>
            </a:extLst>
          </p:cNvPr>
          <p:cNvSpPr>
            <a:spLocks noGrp="1"/>
          </p:cNvSpPr>
          <p:nvPr>
            <p:ph type="title"/>
          </p:nvPr>
        </p:nvSpPr>
        <p:spPr/>
        <p:txBody>
          <a:bodyPr/>
          <a:lstStyle/>
          <a:p>
            <a:r>
              <a:rPr lang="en-US" dirty="0"/>
              <a:t>Give it a shot yourself   (and take turns!)</a:t>
            </a:r>
          </a:p>
        </p:txBody>
      </p:sp>
      <p:pic>
        <p:nvPicPr>
          <p:cNvPr id="4" name="Picture 3">
            <a:extLst>
              <a:ext uri="{FF2B5EF4-FFF2-40B4-BE49-F238E27FC236}">
                <a16:creationId xmlns:a16="http://schemas.microsoft.com/office/drawing/2014/main" id="{3A0707E0-F7A2-D046-978F-72AB334061DE}"/>
              </a:ext>
            </a:extLst>
          </p:cNvPr>
          <p:cNvPicPr>
            <a:picLocks noChangeAspect="1"/>
          </p:cNvPicPr>
          <p:nvPr/>
        </p:nvPicPr>
        <p:blipFill>
          <a:blip r:embed="rId2"/>
          <a:stretch>
            <a:fillRect/>
          </a:stretch>
        </p:blipFill>
        <p:spPr>
          <a:xfrm>
            <a:off x="1406108" y="1104956"/>
            <a:ext cx="7586685" cy="2960447"/>
          </a:xfrm>
          <a:prstGeom prst="rect">
            <a:avLst/>
          </a:prstGeom>
        </p:spPr>
      </p:pic>
      <p:sp>
        <p:nvSpPr>
          <p:cNvPr id="5" name="Action Button: Forward or Next 4">
            <a:hlinkClick r:id="" action="ppaction://hlinkshowjump?jump=nextslide" highlightClick="1"/>
            <a:extLst>
              <a:ext uri="{FF2B5EF4-FFF2-40B4-BE49-F238E27FC236}">
                <a16:creationId xmlns:a16="http://schemas.microsoft.com/office/drawing/2014/main" id="{2802ECA1-A05C-9640-B60D-E0D24F79DB1E}"/>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796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err="1"/>
              <a:t>Input/Output</a:t>
            </a:r>
            <a:r>
              <a:rPr lang="en-US" dirty="0"/>
              <a:t> in a loop</a:t>
            </a:r>
          </a:p>
        </p:txBody>
      </p:sp>
      <p:sp>
        <p:nvSpPr>
          <p:cNvPr id="3" name="Text Placeholder 2">
            <a:extLst>
              <a:ext uri="{FF2B5EF4-FFF2-40B4-BE49-F238E27FC236}">
                <a16:creationId xmlns:a16="http://schemas.microsoft.com/office/drawing/2014/main" id="{8FFB6BE5-2D2E-5842-AE3F-7B53419E7737}"/>
              </a:ext>
            </a:extLst>
          </p:cNvPr>
          <p:cNvSpPr>
            <a:spLocks noGrp="1"/>
          </p:cNvSpPr>
          <p:nvPr>
            <p:ph type="body" idx="1"/>
          </p:nvPr>
        </p:nvSpPr>
        <p:spPr>
          <a:xfrm>
            <a:off x="1682278" y="904126"/>
            <a:ext cx="7038900" cy="2911200"/>
          </a:xfrm>
        </p:spPr>
        <p:txBody>
          <a:bodyPr/>
          <a:lstStyle/>
          <a:p>
            <a:pPr marL="146050" indent="0">
              <a:buNone/>
            </a:pPr>
            <a:r>
              <a:rPr lang="en-US" sz="2000" dirty="0"/>
              <a:t>How to ask for input over and over again? </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3"/>
          <a:stretch>
            <a:fillRect/>
          </a:stretch>
        </p:blipFill>
        <p:spPr>
          <a:xfrm>
            <a:off x="1344411" y="1459451"/>
            <a:ext cx="7126729" cy="3269282"/>
          </a:xfrm>
          <a:prstGeom prst="rect">
            <a:avLst/>
          </a:prstGeom>
        </p:spPr>
      </p:pic>
    </p:spTree>
    <p:extLst>
      <p:ext uri="{BB962C8B-B14F-4D97-AF65-F5344CB8AC3E}">
        <p14:creationId xmlns:p14="http://schemas.microsoft.com/office/powerpoint/2010/main" val="15206743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err="1"/>
              <a:t>Input/Output</a:t>
            </a:r>
            <a:r>
              <a:rPr lang="en-US" dirty="0"/>
              <a:t> in a loop</a:t>
            </a:r>
          </a:p>
        </p:txBody>
      </p:sp>
      <p:sp>
        <p:nvSpPr>
          <p:cNvPr id="3" name="Text Placeholder 2">
            <a:extLst>
              <a:ext uri="{FF2B5EF4-FFF2-40B4-BE49-F238E27FC236}">
                <a16:creationId xmlns:a16="http://schemas.microsoft.com/office/drawing/2014/main" id="{8FFB6BE5-2D2E-5842-AE3F-7B53419E7737}"/>
              </a:ext>
            </a:extLst>
          </p:cNvPr>
          <p:cNvSpPr>
            <a:spLocks noGrp="1"/>
          </p:cNvSpPr>
          <p:nvPr>
            <p:ph type="body" idx="1"/>
          </p:nvPr>
        </p:nvSpPr>
        <p:spPr>
          <a:xfrm>
            <a:off x="1682278" y="904126"/>
            <a:ext cx="7038900" cy="2911200"/>
          </a:xfrm>
        </p:spPr>
        <p:txBody>
          <a:bodyPr/>
          <a:lstStyle/>
          <a:p>
            <a:pPr marL="146050" indent="0">
              <a:buNone/>
            </a:pPr>
            <a:r>
              <a:rPr lang="en-US" sz="2000" dirty="0"/>
              <a:t>How to ask for input over and over again? </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344411" y="1459451"/>
            <a:ext cx="7126729" cy="3269282"/>
          </a:xfrm>
          <a:prstGeom prst="rect">
            <a:avLst/>
          </a:prstGeom>
        </p:spPr>
      </p:pic>
      <p:sp>
        <p:nvSpPr>
          <p:cNvPr id="6" name="Oval Callout 5">
            <a:extLst>
              <a:ext uri="{FF2B5EF4-FFF2-40B4-BE49-F238E27FC236}">
                <a16:creationId xmlns:a16="http://schemas.microsoft.com/office/drawing/2014/main" id="{8883A4B6-D11B-0143-9BCC-DA24514A7D6A}"/>
              </a:ext>
            </a:extLst>
          </p:cNvPr>
          <p:cNvSpPr/>
          <p:nvPr/>
        </p:nvSpPr>
        <p:spPr>
          <a:xfrm>
            <a:off x="0" y="2359726"/>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Long loop</a:t>
            </a:r>
          </a:p>
        </p:txBody>
      </p:sp>
    </p:spTree>
    <p:extLst>
      <p:ext uri="{BB962C8B-B14F-4D97-AF65-F5344CB8AC3E}">
        <p14:creationId xmlns:p14="http://schemas.microsoft.com/office/powerpoint/2010/main" val="24824227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err="1"/>
              <a:t>Input/Output</a:t>
            </a:r>
            <a:r>
              <a:rPr lang="en-US" dirty="0"/>
              <a:t> in a loop</a:t>
            </a:r>
          </a:p>
        </p:txBody>
      </p:sp>
      <p:sp>
        <p:nvSpPr>
          <p:cNvPr id="3" name="Text Placeholder 2">
            <a:extLst>
              <a:ext uri="{FF2B5EF4-FFF2-40B4-BE49-F238E27FC236}">
                <a16:creationId xmlns:a16="http://schemas.microsoft.com/office/drawing/2014/main" id="{8FFB6BE5-2D2E-5842-AE3F-7B53419E7737}"/>
              </a:ext>
            </a:extLst>
          </p:cNvPr>
          <p:cNvSpPr>
            <a:spLocks noGrp="1"/>
          </p:cNvSpPr>
          <p:nvPr>
            <p:ph type="body" idx="1"/>
          </p:nvPr>
        </p:nvSpPr>
        <p:spPr>
          <a:xfrm>
            <a:off x="1682278" y="904126"/>
            <a:ext cx="7038900" cy="2911200"/>
          </a:xfrm>
        </p:spPr>
        <p:txBody>
          <a:bodyPr/>
          <a:lstStyle/>
          <a:p>
            <a:pPr marL="146050" indent="0">
              <a:buNone/>
            </a:pPr>
            <a:r>
              <a:rPr lang="en-US" sz="2000" dirty="0"/>
              <a:t>How to ask for input over and over again? </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344411" y="1459451"/>
            <a:ext cx="7126729" cy="3269282"/>
          </a:xfrm>
          <a:prstGeom prst="rect">
            <a:avLst/>
          </a:prstGeom>
        </p:spPr>
      </p:pic>
      <p:sp>
        <p:nvSpPr>
          <p:cNvPr id="6" name="Oval Callout 5">
            <a:extLst>
              <a:ext uri="{FF2B5EF4-FFF2-40B4-BE49-F238E27FC236}">
                <a16:creationId xmlns:a16="http://schemas.microsoft.com/office/drawing/2014/main" id="{8883A4B6-D11B-0143-9BCC-DA24514A7D6A}"/>
              </a:ext>
            </a:extLst>
          </p:cNvPr>
          <p:cNvSpPr/>
          <p:nvPr/>
        </p:nvSpPr>
        <p:spPr>
          <a:xfrm>
            <a:off x="0" y="2359726"/>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Long loop</a:t>
            </a:r>
          </a:p>
        </p:txBody>
      </p:sp>
      <p:sp>
        <p:nvSpPr>
          <p:cNvPr id="7" name="Oval Callout 6">
            <a:extLst>
              <a:ext uri="{FF2B5EF4-FFF2-40B4-BE49-F238E27FC236}">
                <a16:creationId xmlns:a16="http://schemas.microsoft.com/office/drawing/2014/main" id="{974B31EE-E953-0A47-AD83-DE327CFA9775}"/>
              </a:ext>
            </a:extLst>
          </p:cNvPr>
          <p:cNvSpPr/>
          <p:nvPr/>
        </p:nvSpPr>
        <p:spPr>
          <a:xfrm>
            <a:off x="52803" y="3279877"/>
            <a:ext cx="1230169" cy="787309"/>
          </a:xfrm>
          <a:prstGeom prst="wedgeEllipseCallout">
            <a:avLst>
              <a:gd name="adj1" fmla="val 127932"/>
              <a:gd name="adj2" fmla="val 101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Add a way to stop</a:t>
            </a:r>
          </a:p>
        </p:txBody>
      </p:sp>
    </p:spTree>
    <p:extLst>
      <p:ext uri="{BB962C8B-B14F-4D97-AF65-F5344CB8AC3E}">
        <p14:creationId xmlns:p14="http://schemas.microsoft.com/office/powerpoint/2010/main" val="32779412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err="1"/>
              <a:t>Input/Output</a:t>
            </a:r>
            <a:r>
              <a:rPr lang="en-US" dirty="0"/>
              <a:t> in a loop</a:t>
            </a:r>
          </a:p>
        </p:txBody>
      </p:sp>
      <p:sp>
        <p:nvSpPr>
          <p:cNvPr id="3" name="Text Placeholder 2">
            <a:extLst>
              <a:ext uri="{FF2B5EF4-FFF2-40B4-BE49-F238E27FC236}">
                <a16:creationId xmlns:a16="http://schemas.microsoft.com/office/drawing/2014/main" id="{8FFB6BE5-2D2E-5842-AE3F-7B53419E7737}"/>
              </a:ext>
            </a:extLst>
          </p:cNvPr>
          <p:cNvSpPr>
            <a:spLocks noGrp="1"/>
          </p:cNvSpPr>
          <p:nvPr>
            <p:ph type="body" idx="1"/>
          </p:nvPr>
        </p:nvSpPr>
        <p:spPr>
          <a:xfrm>
            <a:off x="1682278" y="904126"/>
            <a:ext cx="7038900" cy="2911200"/>
          </a:xfrm>
        </p:spPr>
        <p:txBody>
          <a:bodyPr/>
          <a:lstStyle/>
          <a:p>
            <a:pPr marL="146050" indent="0">
              <a:buNone/>
            </a:pPr>
            <a:r>
              <a:rPr lang="en-US" sz="2000" dirty="0"/>
              <a:t>How to ask for input over and over again? </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344411" y="1459451"/>
            <a:ext cx="7126729" cy="3269282"/>
          </a:xfrm>
          <a:prstGeom prst="rect">
            <a:avLst/>
          </a:prstGeom>
        </p:spPr>
      </p:pic>
      <p:sp>
        <p:nvSpPr>
          <p:cNvPr id="6" name="Oval Callout 5">
            <a:extLst>
              <a:ext uri="{FF2B5EF4-FFF2-40B4-BE49-F238E27FC236}">
                <a16:creationId xmlns:a16="http://schemas.microsoft.com/office/drawing/2014/main" id="{8883A4B6-D11B-0143-9BCC-DA24514A7D6A}"/>
              </a:ext>
            </a:extLst>
          </p:cNvPr>
          <p:cNvSpPr/>
          <p:nvPr/>
        </p:nvSpPr>
        <p:spPr>
          <a:xfrm>
            <a:off x="0" y="2359726"/>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Long loop</a:t>
            </a:r>
          </a:p>
        </p:txBody>
      </p:sp>
      <p:sp>
        <p:nvSpPr>
          <p:cNvPr id="7" name="Oval Callout 6">
            <a:extLst>
              <a:ext uri="{FF2B5EF4-FFF2-40B4-BE49-F238E27FC236}">
                <a16:creationId xmlns:a16="http://schemas.microsoft.com/office/drawing/2014/main" id="{974B31EE-E953-0A47-AD83-DE327CFA9775}"/>
              </a:ext>
            </a:extLst>
          </p:cNvPr>
          <p:cNvSpPr/>
          <p:nvPr/>
        </p:nvSpPr>
        <p:spPr>
          <a:xfrm>
            <a:off x="52803" y="3279877"/>
            <a:ext cx="1230169" cy="787309"/>
          </a:xfrm>
          <a:prstGeom prst="wedgeEllipseCallout">
            <a:avLst>
              <a:gd name="adj1" fmla="val 127932"/>
              <a:gd name="adj2" fmla="val 101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Add a way to stop</a:t>
            </a:r>
          </a:p>
        </p:txBody>
      </p:sp>
      <p:sp>
        <p:nvSpPr>
          <p:cNvPr id="8" name="Oval Callout 7">
            <a:extLst>
              <a:ext uri="{FF2B5EF4-FFF2-40B4-BE49-F238E27FC236}">
                <a16:creationId xmlns:a16="http://schemas.microsoft.com/office/drawing/2014/main" id="{75A8F80A-62DD-1548-8E89-AD2ACEB7A8DB}"/>
              </a:ext>
            </a:extLst>
          </p:cNvPr>
          <p:cNvSpPr/>
          <p:nvPr/>
        </p:nvSpPr>
        <p:spPr>
          <a:xfrm>
            <a:off x="36732" y="4148491"/>
            <a:ext cx="1809997" cy="787309"/>
          </a:xfrm>
          <a:prstGeom prst="wedgeEllipseCallout">
            <a:avLst>
              <a:gd name="adj1" fmla="val 96551"/>
              <a:gd name="adj2" fmla="val -8541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Return to break out of this function</a:t>
            </a:r>
          </a:p>
        </p:txBody>
      </p:sp>
    </p:spTree>
    <p:extLst>
      <p:ext uri="{BB962C8B-B14F-4D97-AF65-F5344CB8AC3E}">
        <p14:creationId xmlns:p14="http://schemas.microsoft.com/office/powerpoint/2010/main" val="1092287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0CE781-12C6-6646-A8A8-D9DCF20BEC84}"/>
              </a:ext>
            </a:extLst>
          </p:cNvPr>
          <p:cNvPicPr>
            <a:picLocks noChangeAspect="1"/>
          </p:cNvPicPr>
          <p:nvPr/>
        </p:nvPicPr>
        <p:blipFill>
          <a:blip r:embed="rId2"/>
          <a:stretch>
            <a:fillRect/>
          </a:stretch>
        </p:blipFill>
        <p:spPr>
          <a:xfrm>
            <a:off x="1181528" y="941018"/>
            <a:ext cx="6961493" cy="4047044"/>
          </a:xfrm>
          <a:prstGeom prst="rect">
            <a:avLst/>
          </a:prstGeom>
        </p:spPr>
      </p:pic>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sp>
        <p:nvSpPr>
          <p:cNvPr id="6" name="Oval Callout 5">
            <a:extLst>
              <a:ext uri="{FF2B5EF4-FFF2-40B4-BE49-F238E27FC236}">
                <a16:creationId xmlns:a16="http://schemas.microsoft.com/office/drawing/2014/main" id="{BE35CEC1-EE52-D04B-B486-508B53038022}"/>
              </a:ext>
            </a:extLst>
          </p:cNvPr>
          <p:cNvSpPr/>
          <p:nvPr/>
        </p:nvSpPr>
        <p:spPr>
          <a:xfrm>
            <a:off x="4883229" y="3055980"/>
            <a:ext cx="3889520" cy="612648"/>
          </a:xfrm>
          <a:prstGeom prst="wedgeEllipseCallout">
            <a:avLst>
              <a:gd name="adj1" fmla="val -33106"/>
              <a:gd name="adj2" fmla="val -14997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Output (and error messages) appear in “console” box</a:t>
            </a:r>
          </a:p>
        </p:txBody>
      </p:sp>
      <p:sp>
        <p:nvSpPr>
          <p:cNvPr id="5" name="Rounded Rectangular Callout 4">
            <a:extLst>
              <a:ext uri="{FF2B5EF4-FFF2-40B4-BE49-F238E27FC236}">
                <a16:creationId xmlns:a16="http://schemas.microsoft.com/office/drawing/2014/main" id="{438DB602-0666-CD4B-981E-182E6D630A09}"/>
              </a:ext>
            </a:extLst>
          </p:cNvPr>
          <p:cNvSpPr/>
          <p:nvPr/>
        </p:nvSpPr>
        <p:spPr>
          <a:xfrm>
            <a:off x="3483558" y="163514"/>
            <a:ext cx="4393541" cy="612648"/>
          </a:xfrm>
          <a:prstGeom prst="wedgeRoundRectCallout">
            <a:avLst>
              <a:gd name="adj1" fmla="val -66274"/>
              <a:gd name="adj2" fmla="val 926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2: Click on the </a:t>
            </a:r>
            <a:r>
              <a:rPr lang="en-US" dirty="0">
                <a:solidFill>
                  <a:schemeClr val="tx2">
                    <a:lumMod val="60000"/>
                    <a:lumOff val="40000"/>
                  </a:schemeClr>
                </a:solidFill>
              </a:rPr>
              <a:t>green</a:t>
            </a:r>
            <a:r>
              <a:rPr lang="en-US" dirty="0"/>
              <a:t> triangle </a:t>
            </a:r>
            <a:r>
              <a:rPr lang="en-US" dirty="0">
                <a:solidFill>
                  <a:schemeClr val="accent2"/>
                </a:solidFill>
              </a:rPr>
              <a:t>(don’t forget)  </a:t>
            </a:r>
          </a:p>
        </p:txBody>
      </p:sp>
      <p:sp>
        <p:nvSpPr>
          <p:cNvPr id="7" name="Action Button: Forward or Next 6">
            <a:hlinkClick r:id="" action="ppaction://hlinkshowjump?jump=nextslide" highlightClick="1"/>
            <a:extLst>
              <a:ext uri="{FF2B5EF4-FFF2-40B4-BE49-F238E27FC236}">
                <a16:creationId xmlns:a16="http://schemas.microsoft.com/office/drawing/2014/main" id="{DCBA6520-D31F-CA4C-B811-5EC71EE62ED5}"/>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67037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a:t>Try it out</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253585" y="904126"/>
            <a:ext cx="7619527" cy="3495346"/>
          </a:xfrm>
          <a:prstGeom prst="rect">
            <a:avLst/>
          </a:prstGeom>
        </p:spPr>
      </p:pic>
      <p:sp>
        <p:nvSpPr>
          <p:cNvPr id="10" name="Action Button: Forward or Next 9">
            <a:hlinkClick r:id="" action="ppaction://hlinkshowjump?jump=nextslide" highlightClick="1"/>
            <a:extLst>
              <a:ext uri="{FF2B5EF4-FFF2-40B4-BE49-F238E27FC236}">
                <a16:creationId xmlns:a16="http://schemas.microsoft.com/office/drawing/2014/main" id="{B9EEB48F-5B85-F344-8EEB-8C1768A259AE}"/>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02787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5DF9-5677-7446-A31C-A18165370741}"/>
              </a:ext>
            </a:extLst>
          </p:cNvPr>
          <p:cNvSpPr>
            <a:spLocks noGrp="1"/>
          </p:cNvSpPr>
          <p:nvPr>
            <p:ph type="title"/>
          </p:nvPr>
        </p:nvSpPr>
        <p:spPr/>
        <p:txBody>
          <a:bodyPr/>
          <a:lstStyle/>
          <a:p>
            <a:r>
              <a:rPr lang="en-US" dirty="0"/>
              <a:t>Write your own I/O function</a:t>
            </a:r>
          </a:p>
        </p:txBody>
      </p:sp>
      <p:sp>
        <p:nvSpPr>
          <p:cNvPr id="3" name="Text Placeholder 2">
            <a:extLst>
              <a:ext uri="{FF2B5EF4-FFF2-40B4-BE49-F238E27FC236}">
                <a16:creationId xmlns:a16="http://schemas.microsoft.com/office/drawing/2014/main" id="{8AE2DE99-B592-2947-8A50-29F38928F64D}"/>
              </a:ext>
            </a:extLst>
          </p:cNvPr>
          <p:cNvSpPr>
            <a:spLocks noGrp="1"/>
          </p:cNvSpPr>
          <p:nvPr>
            <p:ph type="body" idx="1"/>
          </p:nvPr>
        </p:nvSpPr>
        <p:spPr>
          <a:xfrm>
            <a:off x="950976" y="904126"/>
            <a:ext cx="8065007" cy="2911200"/>
          </a:xfrm>
        </p:spPr>
        <p:txBody>
          <a:bodyPr/>
          <a:lstStyle/>
          <a:p>
            <a:pPr marL="146050" indent="0">
              <a:buNone/>
            </a:pPr>
            <a:r>
              <a:rPr lang="en-US" sz="1600" dirty="0"/>
              <a:t>Write a function that, in a loop, reads a string and prints the length of the string and the total length of all the strings that were input.  Stop if the input is the empty string (“”).</a:t>
            </a:r>
          </a:p>
          <a:p>
            <a:pPr marL="146050" indent="0">
              <a:buNone/>
            </a:pPr>
            <a:endParaRPr lang="en-US" sz="900" dirty="0"/>
          </a:p>
          <a:p>
            <a:pPr marL="146050" indent="0">
              <a:buNone/>
            </a:pPr>
            <a:r>
              <a:rPr lang="en-US" sz="1600" dirty="0"/>
              <a:t>Recall that </a:t>
            </a:r>
            <a:r>
              <a:rPr lang="en-US" sz="1600" dirty="0" err="1">
                <a:latin typeface="Courier New" panose="02070309020205020404" pitchFamily="49" charset="0"/>
                <a:cs typeface="Courier New" panose="02070309020205020404" pitchFamily="49" charset="0"/>
              </a:rPr>
              <a:t>len</a:t>
            </a:r>
            <a:r>
              <a:rPr lang="en-US" sz="1600" dirty="0">
                <a:latin typeface="Courier New" panose="02070309020205020404" pitchFamily="49" charset="0"/>
                <a:cs typeface="Courier New" panose="02070309020205020404" pitchFamily="49" charset="0"/>
              </a:rPr>
              <a:t>(str)</a:t>
            </a:r>
            <a:r>
              <a:rPr lang="en-US" sz="1600" dirty="0">
                <a:latin typeface="+mj-lt"/>
                <a:cs typeface="Courier New" panose="02070309020205020404" pitchFamily="49" charset="0"/>
              </a:rPr>
              <a:t> </a:t>
            </a:r>
            <a:r>
              <a:rPr lang="en-US" sz="1600" dirty="0"/>
              <a:t>returns the length of string </a:t>
            </a:r>
            <a:r>
              <a:rPr lang="en-US" sz="1600" dirty="0">
                <a:latin typeface="Courier New" panose="02070309020205020404" pitchFamily="49" charset="0"/>
                <a:cs typeface="Courier New" panose="02070309020205020404" pitchFamily="49" charset="0"/>
              </a:rPr>
              <a:t>str</a:t>
            </a:r>
          </a:p>
          <a:p>
            <a:pPr marL="146050" indent="0">
              <a:buNone/>
            </a:pPr>
            <a:endParaRPr lang="en-US" sz="1600" dirty="0"/>
          </a:p>
        </p:txBody>
      </p:sp>
      <p:pic>
        <p:nvPicPr>
          <p:cNvPr id="4" name="Picture 3">
            <a:extLst>
              <a:ext uri="{FF2B5EF4-FFF2-40B4-BE49-F238E27FC236}">
                <a16:creationId xmlns:a16="http://schemas.microsoft.com/office/drawing/2014/main" id="{B451664A-2B4E-E440-8066-9E6913C878E8}"/>
              </a:ext>
            </a:extLst>
          </p:cNvPr>
          <p:cNvPicPr>
            <a:picLocks noChangeAspect="1"/>
          </p:cNvPicPr>
          <p:nvPr/>
        </p:nvPicPr>
        <p:blipFill>
          <a:blip r:embed="rId2"/>
          <a:stretch>
            <a:fillRect/>
          </a:stretch>
        </p:blipFill>
        <p:spPr>
          <a:xfrm>
            <a:off x="2752344" y="2063829"/>
            <a:ext cx="5641848" cy="2678522"/>
          </a:xfrm>
          <a:prstGeom prst="rect">
            <a:avLst/>
          </a:prstGeom>
        </p:spPr>
      </p:pic>
      <p:sp>
        <p:nvSpPr>
          <p:cNvPr id="5" name="Action Button: Forward or Next 4">
            <a:hlinkClick r:id="" action="ppaction://hlinkshowjump?jump=nextslide" highlightClick="1"/>
            <a:extLst>
              <a:ext uri="{FF2B5EF4-FFF2-40B4-BE49-F238E27FC236}">
                <a16:creationId xmlns:a16="http://schemas.microsoft.com/office/drawing/2014/main" id="{D4E8B109-E0B3-CB4A-89D3-70D81F13AD1C}"/>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018245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B2F0-BDF5-D64E-B2F2-6CA047E0FF60}"/>
              </a:ext>
            </a:extLst>
          </p:cNvPr>
          <p:cNvSpPr>
            <a:spLocks noGrp="1"/>
          </p:cNvSpPr>
          <p:nvPr>
            <p:ph type="title"/>
          </p:nvPr>
        </p:nvSpPr>
        <p:spPr/>
        <p:txBody>
          <a:bodyPr/>
          <a:lstStyle/>
          <a:p>
            <a:r>
              <a:rPr lang="en-US" dirty="0"/>
              <a:t>What have we learned about input/output</a:t>
            </a:r>
          </a:p>
        </p:txBody>
      </p:sp>
      <p:sp>
        <p:nvSpPr>
          <p:cNvPr id="3" name="Text Placeholder 2">
            <a:extLst>
              <a:ext uri="{FF2B5EF4-FFF2-40B4-BE49-F238E27FC236}">
                <a16:creationId xmlns:a16="http://schemas.microsoft.com/office/drawing/2014/main" id="{2C090B92-D4D9-294E-ADFC-457441B23A49}"/>
              </a:ext>
            </a:extLst>
          </p:cNvPr>
          <p:cNvSpPr>
            <a:spLocks noGrp="1"/>
          </p:cNvSpPr>
          <p:nvPr>
            <p:ph type="body" idx="1"/>
          </p:nvPr>
        </p:nvSpPr>
        <p:spPr/>
        <p:txBody>
          <a:bodyPr/>
          <a:lstStyle/>
          <a:p>
            <a:r>
              <a:rPr lang="en-US" sz="1600" dirty="0"/>
              <a:t>You can print values using the </a:t>
            </a:r>
            <a:r>
              <a:rPr lang="en-US" sz="1600" dirty="0">
                <a:latin typeface="Courier New" panose="02070309020205020404" pitchFamily="49" charset="0"/>
                <a:cs typeface="Courier New" panose="02070309020205020404" pitchFamily="49" charset="0"/>
              </a:rPr>
              <a:t>print(value)</a:t>
            </a:r>
            <a:r>
              <a:rPr lang="en-US" sz="1600" dirty="0">
                <a:latin typeface="+mj-lt"/>
                <a:cs typeface="Courier New" panose="02070309020205020404" pitchFamily="49" charset="0"/>
              </a:rPr>
              <a:t> </a:t>
            </a:r>
            <a:r>
              <a:rPr lang="en-US" sz="1600" dirty="0"/>
              <a:t>statement</a:t>
            </a:r>
          </a:p>
          <a:p>
            <a:r>
              <a:rPr lang="en-US" sz="1600" dirty="0"/>
              <a:t>You can input values using the </a:t>
            </a:r>
            <a:r>
              <a:rPr lang="en-US" sz="1600" dirty="0">
                <a:latin typeface="Courier New" panose="02070309020205020404" pitchFamily="49" charset="0"/>
                <a:cs typeface="Courier New" panose="02070309020205020404" pitchFamily="49" charset="0"/>
              </a:rPr>
              <a:t>input(prompt)</a:t>
            </a:r>
            <a:r>
              <a:rPr lang="en-US" sz="1600" dirty="0">
                <a:cs typeface="Courier New" panose="02070309020205020404" pitchFamily="49" charset="0"/>
              </a:rPr>
              <a:t> </a:t>
            </a:r>
            <a:r>
              <a:rPr lang="en-US" sz="1600" dirty="0"/>
              <a:t>statement (where </a:t>
            </a:r>
            <a:r>
              <a:rPr lang="en-US" sz="1600" dirty="0">
                <a:latin typeface="Courier New" panose="02070309020205020404" pitchFamily="49" charset="0"/>
                <a:cs typeface="Courier New" panose="02070309020205020404" pitchFamily="49" charset="0"/>
              </a:rPr>
              <a:t>prompt</a:t>
            </a:r>
            <a:r>
              <a:rPr lang="en-US" sz="1600" dirty="0"/>
              <a:t> is a string that is printed to ask the user for input)</a:t>
            </a:r>
          </a:p>
          <a:p>
            <a:pPr marL="146050" indent="0">
              <a:buNone/>
            </a:pPr>
            <a:endParaRPr lang="en-US" dirty="0"/>
          </a:p>
        </p:txBody>
      </p:sp>
    </p:spTree>
    <p:extLst>
      <p:ext uri="{BB962C8B-B14F-4D97-AF65-F5344CB8AC3E}">
        <p14:creationId xmlns:p14="http://schemas.microsoft.com/office/powerpoint/2010/main" val="41351418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A9016-0544-4241-B1E4-EFF60CBC1300}"/>
              </a:ext>
            </a:extLst>
          </p:cNvPr>
          <p:cNvSpPr>
            <a:spLocks noGrp="1"/>
          </p:cNvSpPr>
          <p:nvPr>
            <p:ph type="title"/>
          </p:nvPr>
        </p:nvSpPr>
        <p:spPr/>
        <p:txBody>
          <a:bodyPr/>
          <a:lstStyle/>
          <a:p>
            <a:r>
              <a:rPr lang="en-US" dirty="0"/>
              <a:t>Bonus: functions with multiple return results</a:t>
            </a:r>
          </a:p>
        </p:txBody>
      </p:sp>
    </p:spTree>
    <p:extLst>
      <p:ext uri="{BB962C8B-B14F-4D97-AF65-F5344CB8AC3E}">
        <p14:creationId xmlns:p14="http://schemas.microsoft.com/office/powerpoint/2010/main" val="403176217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12AC952-4AB6-6D48-B658-50CBE36D5071}"/>
              </a:ext>
            </a:extLst>
          </p:cNvPr>
          <p:cNvSpPr>
            <a:spLocks noGrp="1"/>
          </p:cNvSpPr>
          <p:nvPr>
            <p:ph type="body" idx="1"/>
          </p:nvPr>
        </p:nvSpPr>
        <p:spPr>
          <a:xfrm>
            <a:off x="967153" y="230522"/>
            <a:ext cx="7816362" cy="3574624"/>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split(</a:t>
            </a:r>
            <a:r>
              <a:rPr lang="en-US" sz="1800" dirty="0" err="1">
                <a:latin typeface="Courier New" panose="02070309020205020404" pitchFamily="49" charset="0"/>
                <a:cs typeface="Courier New" panose="02070309020205020404" pitchFamily="49" charset="0"/>
              </a:rPr>
              <a:t>Lst</a:t>
            </a:r>
            <a:r>
              <a:rPr lang="en-US" sz="1800" dirty="0">
                <a:latin typeface="Courier New" panose="02070309020205020404" pitchFamily="49" charset="0"/>
                <a:cs typeface="Courier New" panose="02070309020205020404" pitchFamily="49" charset="0"/>
              </a:rPr>
              <a:t>, pivot)</a:t>
            </a:r>
            <a:r>
              <a:rPr lang="en-US" sz="1800" dirty="0">
                <a:latin typeface="+mn-lt"/>
                <a:cs typeface="Courier New" panose="02070309020205020404" pitchFamily="49" charset="0"/>
              </a:rPr>
              <a:t> </a:t>
            </a:r>
            <a:r>
              <a:rPr lang="en-US" sz="1800" dirty="0"/>
              <a:t>that returns a list containing all values in </a:t>
            </a:r>
            <a:r>
              <a:rPr lang="en-US" sz="1800" dirty="0" err="1">
                <a:latin typeface="Courier New" panose="02070309020205020404" pitchFamily="49" charset="0"/>
                <a:cs typeface="Courier New" panose="02070309020205020404" pitchFamily="49" charset="0"/>
              </a:rPr>
              <a:t>Lst</a:t>
            </a:r>
            <a:r>
              <a:rPr lang="en-US" sz="1800" dirty="0"/>
              <a:t> that are less than </a:t>
            </a:r>
            <a:r>
              <a:rPr lang="en-US" sz="1800" dirty="0">
                <a:latin typeface="Courier New" panose="02070309020205020404" pitchFamily="49" charset="0"/>
                <a:cs typeface="Courier New" panose="02070309020205020404" pitchFamily="49" charset="0"/>
              </a:rPr>
              <a:t>pivot</a:t>
            </a:r>
            <a:r>
              <a:rPr lang="en-US" sz="1800" dirty="0"/>
              <a:t> and another list that returns all values in </a:t>
            </a:r>
            <a:r>
              <a:rPr lang="en-US" sz="1800" dirty="0" err="1">
                <a:latin typeface="Courier New" panose="02070309020205020404" pitchFamily="49" charset="0"/>
                <a:cs typeface="Courier New" panose="02070309020205020404" pitchFamily="49" charset="0"/>
              </a:rPr>
              <a:t>Lst</a:t>
            </a:r>
            <a:r>
              <a:rPr lang="en-US" sz="1800" dirty="0"/>
              <a:t> that are larger than </a:t>
            </a:r>
            <a:r>
              <a:rPr lang="en-US" sz="1800" dirty="0">
                <a:latin typeface="Courier New" panose="02070309020205020404" pitchFamily="49" charset="0"/>
                <a:cs typeface="Courier New" panose="02070309020205020404" pitchFamily="49" charset="0"/>
              </a:rPr>
              <a:t>pivot</a:t>
            </a:r>
          </a:p>
        </p:txBody>
      </p:sp>
      <p:pic>
        <p:nvPicPr>
          <p:cNvPr id="6" name="Picture 5">
            <a:extLst>
              <a:ext uri="{FF2B5EF4-FFF2-40B4-BE49-F238E27FC236}">
                <a16:creationId xmlns:a16="http://schemas.microsoft.com/office/drawing/2014/main" id="{E72ED18E-0420-1447-BD5C-1F59DA60A542}"/>
              </a:ext>
            </a:extLst>
          </p:cNvPr>
          <p:cNvPicPr>
            <a:picLocks noChangeAspect="1"/>
          </p:cNvPicPr>
          <p:nvPr/>
        </p:nvPicPr>
        <p:blipFill>
          <a:blip r:embed="rId2"/>
          <a:stretch>
            <a:fillRect/>
          </a:stretch>
        </p:blipFill>
        <p:spPr>
          <a:xfrm>
            <a:off x="131884" y="1352142"/>
            <a:ext cx="8837644" cy="3281403"/>
          </a:xfrm>
          <a:prstGeom prst="rect">
            <a:avLst/>
          </a:prstGeom>
        </p:spPr>
      </p:pic>
    </p:spTree>
    <p:extLst>
      <p:ext uri="{BB962C8B-B14F-4D97-AF65-F5344CB8AC3E}">
        <p14:creationId xmlns:p14="http://schemas.microsoft.com/office/powerpoint/2010/main" val="36416923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A9016-0544-4241-B1E4-EFF60CBC1300}"/>
              </a:ext>
            </a:extLst>
          </p:cNvPr>
          <p:cNvSpPr>
            <a:spLocks noGrp="1"/>
          </p:cNvSpPr>
          <p:nvPr>
            <p:ph type="title"/>
          </p:nvPr>
        </p:nvSpPr>
        <p:spPr>
          <a:xfrm>
            <a:off x="823850" y="2053000"/>
            <a:ext cx="4952696" cy="1148700"/>
          </a:xfrm>
        </p:spPr>
        <p:txBody>
          <a:bodyPr/>
          <a:lstStyle/>
          <a:p>
            <a:r>
              <a:rPr lang="en-US" dirty="0"/>
              <a:t>Bonus: recursive functions</a:t>
            </a:r>
          </a:p>
        </p:txBody>
      </p:sp>
    </p:spTree>
    <p:extLst>
      <p:ext uri="{BB962C8B-B14F-4D97-AF65-F5344CB8AC3E}">
        <p14:creationId xmlns:p14="http://schemas.microsoft.com/office/powerpoint/2010/main" val="37527211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245711-2E93-1D4F-9930-EE627D93189B}"/>
              </a:ext>
            </a:extLst>
          </p:cNvPr>
          <p:cNvSpPr>
            <a:spLocks noGrp="1"/>
          </p:cNvSpPr>
          <p:nvPr>
            <p:ph type="title"/>
          </p:nvPr>
        </p:nvSpPr>
        <p:spPr/>
        <p:txBody>
          <a:bodyPr/>
          <a:lstStyle/>
          <a:p>
            <a:r>
              <a:rPr lang="en-US" dirty="0"/>
              <a:t>Sorting</a:t>
            </a:r>
          </a:p>
        </p:txBody>
      </p:sp>
      <p:pic>
        <p:nvPicPr>
          <p:cNvPr id="5" name="Picture 4">
            <a:extLst>
              <a:ext uri="{FF2B5EF4-FFF2-40B4-BE49-F238E27FC236}">
                <a16:creationId xmlns:a16="http://schemas.microsoft.com/office/drawing/2014/main" id="{8DF06DD2-3599-AF4C-AFA9-7743268F7368}"/>
              </a:ext>
            </a:extLst>
          </p:cNvPr>
          <p:cNvPicPr>
            <a:picLocks noChangeAspect="1"/>
          </p:cNvPicPr>
          <p:nvPr/>
        </p:nvPicPr>
        <p:blipFill>
          <a:blip r:embed="rId2"/>
          <a:stretch>
            <a:fillRect/>
          </a:stretch>
        </p:blipFill>
        <p:spPr>
          <a:xfrm>
            <a:off x="193431" y="1414096"/>
            <a:ext cx="8757138" cy="2919046"/>
          </a:xfrm>
          <a:prstGeom prst="rect">
            <a:avLst/>
          </a:prstGeom>
        </p:spPr>
      </p:pic>
    </p:spTree>
    <p:extLst>
      <p:ext uri="{BB962C8B-B14F-4D97-AF65-F5344CB8AC3E}">
        <p14:creationId xmlns:p14="http://schemas.microsoft.com/office/powerpoint/2010/main" val="3431315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03CAFC-1583-6241-97B0-8D94985F575F}"/>
              </a:ext>
            </a:extLst>
          </p:cNvPr>
          <p:cNvPicPr>
            <a:picLocks noChangeAspect="1"/>
          </p:cNvPicPr>
          <p:nvPr/>
        </p:nvPicPr>
        <p:blipFill>
          <a:blip r:embed="rId2"/>
          <a:stretch>
            <a:fillRect/>
          </a:stretch>
        </p:blipFill>
        <p:spPr>
          <a:xfrm>
            <a:off x="1445360" y="886874"/>
            <a:ext cx="7038901" cy="4092045"/>
          </a:xfrm>
          <a:prstGeom prst="rect">
            <a:avLst/>
          </a:prstGeom>
        </p:spPr>
      </p:pic>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sp>
        <p:nvSpPr>
          <p:cNvPr id="5" name="Rounded Rectangular Callout 4">
            <a:extLst>
              <a:ext uri="{FF2B5EF4-FFF2-40B4-BE49-F238E27FC236}">
                <a16:creationId xmlns:a16="http://schemas.microsoft.com/office/drawing/2014/main" id="{84CB8AD4-09BD-204F-B66D-88A4B61FCBF3}"/>
              </a:ext>
            </a:extLst>
          </p:cNvPr>
          <p:cNvSpPr/>
          <p:nvPr/>
        </p:nvSpPr>
        <p:spPr>
          <a:xfrm>
            <a:off x="5503652" y="1941850"/>
            <a:ext cx="3402520" cy="612648"/>
          </a:xfrm>
          <a:prstGeom prst="wedgeRoundRectCallout">
            <a:avLst>
              <a:gd name="adj1" fmla="val -65803"/>
              <a:gd name="adj2" fmla="val 62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3: Type a function call here and hit “enter”</a:t>
            </a:r>
          </a:p>
        </p:txBody>
      </p:sp>
      <p:sp>
        <p:nvSpPr>
          <p:cNvPr id="6" name="Action Button: Forward or Next 5">
            <a:hlinkClick r:id="" action="ppaction://hlinkshowjump?jump=nextslide" highlightClick="1"/>
            <a:extLst>
              <a:ext uri="{FF2B5EF4-FFF2-40B4-BE49-F238E27FC236}">
                <a16:creationId xmlns:a16="http://schemas.microsoft.com/office/drawing/2014/main" id="{CAD2519C-6FB7-6843-91AB-BABF3C4CD93C}"/>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4347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436A00-63CD-6247-A750-7FF90D0A02E5}"/>
              </a:ext>
            </a:extLst>
          </p:cNvPr>
          <p:cNvPicPr>
            <a:picLocks noChangeAspect="1"/>
          </p:cNvPicPr>
          <p:nvPr/>
        </p:nvPicPr>
        <p:blipFill>
          <a:blip r:embed="rId3"/>
          <a:stretch>
            <a:fillRect/>
          </a:stretch>
        </p:blipFill>
        <p:spPr>
          <a:xfrm>
            <a:off x="1436896" y="840994"/>
            <a:ext cx="7103002" cy="4129310"/>
          </a:xfrm>
          <a:prstGeom prst="rect">
            <a:avLst/>
          </a:prstGeom>
        </p:spPr>
      </p:pic>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sp>
        <p:nvSpPr>
          <p:cNvPr id="7" name="Oval Callout 6">
            <a:extLst>
              <a:ext uri="{FF2B5EF4-FFF2-40B4-BE49-F238E27FC236}">
                <a16:creationId xmlns:a16="http://schemas.microsoft.com/office/drawing/2014/main" id="{583C013A-C212-8E44-9F60-12BEF38279D6}"/>
              </a:ext>
            </a:extLst>
          </p:cNvPr>
          <p:cNvSpPr/>
          <p:nvPr/>
        </p:nvSpPr>
        <p:spPr>
          <a:xfrm>
            <a:off x="5573543" y="2733755"/>
            <a:ext cx="2966355" cy="787309"/>
          </a:xfrm>
          <a:prstGeom prst="wedgeEllipseCallout">
            <a:avLst>
              <a:gd name="adj1" fmla="val -74348"/>
              <a:gd name="adj2" fmla="val -4352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Result of function printed here</a:t>
            </a:r>
          </a:p>
        </p:txBody>
      </p:sp>
      <p:sp>
        <p:nvSpPr>
          <p:cNvPr id="8" name="Rounded Rectangular Callout 7">
            <a:extLst>
              <a:ext uri="{FF2B5EF4-FFF2-40B4-BE49-F238E27FC236}">
                <a16:creationId xmlns:a16="http://schemas.microsoft.com/office/drawing/2014/main" id="{44657203-1198-1D42-880B-8A7B31261018}"/>
              </a:ext>
            </a:extLst>
          </p:cNvPr>
          <p:cNvSpPr/>
          <p:nvPr/>
        </p:nvSpPr>
        <p:spPr>
          <a:xfrm>
            <a:off x="5451896" y="1915972"/>
            <a:ext cx="3402520" cy="612648"/>
          </a:xfrm>
          <a:prstGeom prst="wedgeRoundRectCallout">
            <a:avLst>
              <a:gd name="adj1" fmla="val -65803"/>
              <a:gd name="adj2" fmla="val 62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3: Type a function call here and hit “enter”</a:t>
            </a:r>
          </a:p>
        </p:txBody>
      </p:sp>
      <p:sp>
        <p:nvSpPr>
          <p:cNvPr id="6" name="Action Button: Forward or Next 5">
            <a:hlinkClick r:id="" action="ppaction://hlinkshowjump?jump=nextslide" highlightClick="1"/>
            <a:extLst>
              <a:ext uri="{FF2B5EF4-FFF2-40B4-BE49-F238E27FC236}">
                <a16:creationId xmlns:a16="http://schemas.microsoft.com/office/drawing/2014/main" id="{B647F46A-7967-7D46-984E-17C508451588}"/>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515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F370F-A5E5-4E4D-8672-2B1CEC737C8A}"/>
              </a:ext>
            </a:extLst>
          </p:cNvPr>
          <p:cNvSpPr>
            <a:spLocks noGrp="1"/>
          </p:cNvSpPr>
          <p:nvPr>
            <p:ph type="title"/>
          </p:nvPr>
        </p:nvSpPr>
        <p:spPr/>
        <p:txBody>
          <a:bodyPr/>
          <a:lstStyle/>
          <a:p>
            <a:r>
              <a:rPr lang="en-US" dirty="0"/>
              <a:t>Try the following (</a:t>
            </a:r>
            <a:r>
              <a:rPr lang="en-US" i="1" dirty="0">
                <a:solidFill>
                  <a:srgbClr val="FFFF00"/>
                </a:solidFill>
              </a:rPr>
              <a:t>and take turns</a:t>
            </a:r>
            <a:r>
              <a:rPr lang="en-US" dirty="0"/>
              <a: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D6BA1A3-C4FC-0646-91CB-58777783C960}"/>
                  </a:ext>
                </a:extLst>
              </p:cNvPr>
              <p:cNvSpPr>
                <a:spLocks noGrp="1"/>
              </p:cNvSpPr>
              <p:nvPr>
                <p:ph type="body" idx="1"/>
              </p:nvPr>
            </p:nvSpPr>
            <p:spPr>
              <a:xfrm>
                <a:off x="1513257" y="904126"/>
                <a:ext cx="7038900" cy="2911200"/>
              </a:xfrm>
            </p:spPr>
            <p:txBody>
              <a:bodyPr/>
              <a:lstStyle/>
              <a:p>
                <a14:m>
                  <m:oMath xmlns:m="http://schemas.openxmlformats.org/officeDocument/2006/math">
                    <m:r>
                      <a:rPr lang="en-US" sz="2400" b="0" i="1" smtClean="0">
                        <a:latin typeface="Cambria Math" panose="02040503050406030204" pitchFamily="18" charset="0"/>
                      </a:rPr>
                      <m:t>𝑓</m:t>
                    </m:r>
                    <m:r>
                      <a:rPr lang="en-US" sz="2400" i="1">
                        <a:latin typeface="Cambria Math" panose="02040503050406030204" pitchFamily="18" charset="0"/>
                      </a:rPr>
                      <m:t>(0)</m:t>
                    </m:r>
                  </m:oMath>
                </a14:m>
                <a:endParaRPr lang="en-US" sz="2400" dirty="0"/>
              </a:p>
              <a:p>
                <a14:m>
                  <m:oMath xmlns:m="http://schemas.openxmlformats.org/officeDocument/2006/math">
                    <m:r>
                      <a:rPr lang="en-US" sz="2400" i="1">
                        <a:latin typeface="Cambria Math" panose="02040503050406030204" pitchFamily="18" charset="0"/>
                      </a:rPr>
                      <m:t>𝑓</m:t>
                    </m:r>
                    <m:r>
                      <a:rPr lang="en-US" sz="2400" i="1">
                        <a:latin typeface="Cambria Math" panose="02040503050406030204" pitchFamily="18" charset="0"/>
                      </a:rPr>
                      <m:t>(0.5)</m:t>
                    </m:r>
                  </m:oMath>
                </a14:m>
                <a:endParaRPr lang="en-US" sz="2400" dirty="0"/>
              </a:p>
              <a:p>
                <a14:m>
                  <m:oMath xmlns:m="http://schemas.openxmlformats.org/officeDocument/2006/math">
                    <m:r>
                      <a:rPr lang="en-US" sz="2400" i="1">
                        <a:latin typeface="Cambria Math" panose="02040503050406030204" pitchFamily="18" charset="0"/>
                      </a:rPr>
                      <m:t>𝑓</m:t>
                    </m:r>
                    <m:r>
                      <a:rPr lang="en-US" sz="2400" i="1">
                        <a:latin typeface="Cambria Math" panose="02040503050406030204" pitchFamily="18" charset="0"/>
                      </a:rPr>
                      <m:t>(−3)</m:t>
                    </m:r>
                  </m:oMath>
                </a14:m>
                <a:endParaRPr lang="en-US" sz="2400" dirty="0"/>
              </a:p>
              <a:p>
                <a14:m>
                  <m:oMath xmlns:m="http://schemas.openxmlformats.org/officeDocument/2006/math">
                    <m:r>
                      <a:rPr lang="en-US" sz="2400" b="0" i="1" smtClean="0">
                        <a:latin typeface="Cambria Math" panose="02040503050406030204" pitchFamily="18" charset="0"/>
                      </a:rPr>
                      <m:t>𝑠𝑞𝑢𝑎𝑟𝑒</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m:t>
                    </m:r>
                  </m:oMath>
                </a14:m>
                <a:endParaRPr lang="en-US" sz="2400" dirty="0"/>
              </a:p>
              <a:p>
                <a14:m>
                  <m:oMath xmlns:m="http://schemas.openxmlformats.org/officeDocument/2006/math">
                    <m:r>
                      <a:rPr lang="en-US" sz="2400" b="0" i="1" smtClean="0">
                        <a:latin typeface="Cambria Math" panose="02040503050406030204" pitchFamily="18" charset="0"/>
                      </a:rPr>
                      <m:t>𝑠𝑞𝑢𝑎𝑟𝑒</m:t>
                    </m:r>
                    <m:r>
                      <a:rPr lang="en-US" sz="2400" i="1">
                        <a:latin typeface="Cambria Math" panose="02040503050406030204" pitchFamily="18" charset="0"/>
                      </a:rPr>
                      <m:t>(</m:t>
                    </m:r>
                    <m:r>
                      <a:rPr lang="en-US" sz="2400" b="0" i="1" smtClean="0">
                        <a:latin typeface="Cambria Math" panose="02040503050406030204" pitchFamily="18" charset="0"/>
                      </a:rPr>
                      <m:t>123456789</m:t>
                    </m:r>
                    <m:r>
                      <a:rPr lang="en-US" sz="2400" i="1">
                        <a:latin typeface="Cambria Math" panose="02040503050406030204" pitchFamily="18" charset="0"/>
                      </a:rPr>
                      <m:t>)</m:t>
                    </m:r>
                  </m:oMath>
                </a14:m>
                <a:endParaRPr lang="en-US" sz="2400" dirty="0"/>
              </a:p>
              <a:p>
                <a14:m>
                  <m:oMath xmlns:m="http://schemas.openxmlformats.org/officeDocument/2006/math">
                    <m:r>
                      <a:rPr lang="en-US" sz="2400" b="0" i="1" smtClean="0">
                        <a:latin typeface="Cambria Math" panose="02040503050406030204" pitchFamily="18" charset="0"/>
                      </a:rPr>
                      <m:t>𝑠𝑞𝑢𝑎𝑟𝑒</m:t>
                    </m:r>
                    <m:r>
                      <a:rPr lang="en-US" sz="2400" i="1">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(0))</m:t>
                    </m:r>
                  </m:oMath>
                </a14:m>
                <a:endParaRPr lang="en-US" sz="2400" dirty="0"/>
              </a:p>
              <a:p>
                <a:endParaRPr lang="en-US" sz="1400" dirty="0"/>
              </a:p>
              <a:p>
                <a:pPr marL="146050" indent="0">
                  <a:buNone/>
                </a:pPr>
                <a:endParaRPr lang="en-US" sz="1400" dirty="0"/>
              </a:p>
              <a:p>
                <a:endParaRPr lang="en-US" dirty="0"/>
              </a:p>
            </p:txBody>
          </p:sp>
        </mc:Choice>
        <mc:Fallback xmlns="">
          <p:sp>
            <p:nvSpPr>
              <p:cNvPr id="3" name="Text Placeholder 2">
                <a:extLst>
                  <a:ext uri="{FF2B5EF4-FFF2-40B4-BE49-F238E27FC236}">
                    <a16:creationId xmlns:a16="http://schemas.microsoft.com/office/drawing/2014/main" id="{BD6BA1A3-C4FC-0646-91CB-58777783C960}"/>
                  </a:ext>
                </a:extLst>
              </p:cNvPr>
              <p:cNvSpPr>
                <a:spLocks noGrp="1" noRot="1" noChangeAspect="1" noMove="1" noResize="1" noEditPoints="1" noAdjustHandles="1" noChangeArrowheads="1" noChangeShapeType="1" noTextEdit="1"/>
              </p:cNvSpPr>
              <p:nvPr>
                <p:ph type="body" idx="1"/>
              </p:nvPr>
            </p:nvSpPr>
            <p:spPr>
              <a:xfrm>
                <a:off x="1513257" y="904126"/>
                <a:ext cx="7038900" cy="2911200"/>
              </a:xfrm>
              <a:blipFill>
                <a:blip r:embed="rId2"/>
                <a:stretch>
                  <a:fillRect/>
                </a:stretch>
              </a:blipFill>
            </p:spPr>
            <p:txBody>
              <a:bodyPr/>
              <a:lstStyle/>
              <a:p>
                <a:r>
                  <a:rPr lang="en-US">
                    <a:noFill/>
                  </a:rPr>
                  <a:t> </a:t>
                </a:r>
              </a:p>
            </p:txBody>
          </p:sp>
        </mc:Fallback>
      </mc:AlternateContent>
      <p:sp>
        <p:nvSpPr>
          <p:cNvPr id="4" name="Action Button: Forward or Next 3">
            <a:hlinkClick r:id="" action="ppaction://hlinkshowjump?jump=nextslide" highlightClick="1"/>
            <a:extLst>
              <a:ext uri="{FF2B5EF4-FFF2-40B4-BE49-F238E27FC236}">
                <a16:creationId xmlns:a16="http://schemas.microsoft.com/office/drawing/2014/main" id="{D95D16BF-4444-FC42-B965-C860A9F66BBA}"/>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0178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EAF78-B17D-274D-AEBA-1CC6F0E07D74}"/>
              </a:ext>
            </a:extLst>
          </p:cNvPr>
          <p:cNvSpPr>
            <a:spLocks noGrp="1"/>
          </p:cNvSpPr>
          <p:nvPr>
            <p:ph type="title"/>
          </p:nvPr>
        </p:nvSpPr>
        <p:spPr/>
        <p:txBody>
          <a:bodyPr/>
          <a:lstStyle/>
          <a:p>
            <a:r>
              <a:rPr lang="en-US" dirty="0"/>
              <a:t>Now define functions yourself</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ED6B947-FCA1-1049-B931-9DB705045585}"/>
                  </a:ext>
                </a:extLst>
              </p:cNvPr>
              <p:cNvSpPr>
                <a:spLocks noGrp="1"/>
              </p:cNvSpPr>
              <p:nvPr>
                <p:ph type="body" idx="1"/>
              </p:nvPr>
            </p:nvSpPr>
            <p:spPr>
              <a:xfrm>
                <a:off x="918363" y="713018"/>
                <a:ext cx="7038900" cy="4140486"/>
              </a:xfrm>
            </p:spPr>
            <p:txBody>
              <a:bodyPr/>
              <a:lstStyle/>
              <a:p>
                <a:pPr marL="603250" indent="-457200">
                  <a:buFont typeface="+mj-lt"/>
                  <a:buAutoNum type="arabicPeriod"/>
                </a:pPr>
                <a:r>
                  <a:rPr lang="en-US" sz="2000" dirty="0"/>
                  <a:t>Write the following function in Python :</a:t>
                </a:r>
              </a:p>
              <a:p>
                <a:pPr marL="615950" lvl="1" indent="0">
                  <a:buNone/>
                </a:pPr>
                <a:r>
                  <a:rPr lang="en-US" sz="2400" b="0" dirty="0"/>
                  <a:t>		</a:t>
                </a:r>
                <a14:m>
                  <m:oMath xmlns:m="http://schemas.openxmlformats.org/officeDocument/2006/math">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oMath>
                </a14:m>
                <a:r>
                  <a:rPr lang="en-US" sz="2400" dirty="0"/>
                  <a:t> </a:t>
                </a:r>
                <a14:m>
                  <m:oMath xmlns:m="http://schemas.openxmlformats.org/officeDocument/2006/math">
                    <m:r>
                      <a:rPr lang="en-US" sz="2400" i="1" dirty="0" smtClean="0">
                        <a:latin typeface="Cambria Math" panose="02040503050406030204" pitchFamily="18" charset="0"/>
                      </a:rPr>
                      <m:t>+ 2</m:t>
                    </m:r>
                    <m:r>
                      <a:rPr lang="en-US" sz="2400" i="1" dirty="0" smtClean="0">
                        <a:latin typeface="Cambria Math" panose="02040503050406030204" pitchFamily="18" charset="0"/>
                      </a:rPr>
                      <m:t>𝑥</m:t>
                    </m:r>
                    <m:r>
                      <a:rPr lang="en-US" sz="2400" i="1" dirty="0" smtClean="0">
                        <a:latin typeface="Cambria Math" panose="02040503050406030204" pitchFamily="18" charset="0"/>
                      </a:rPr>
                      <m:t> + 3</m:t>
                    </m:r>
                  </m:oMath>
                </a14:m>
                <a:endParaRPr lang="en-US" sz="2400" dirty="0"/>
              </a:p>
              <a:p>
                <a:pPr lvl="1"/>
                <a:endParaRPr lang="en-US" sz="2400" dirty="0"/>
              </a:p>
              <a:p>
                <a:pPr marL="603250" indent="-457200">
                  <a:buFont typeface="+mj-lt"/>
                  <a:buAutoNum type="arabicPeriod"/>
                </a:pPr>
                <a:r>
                  <a:rPr lang="en-US" sz="2000" dirty="0"/>
                  <a:t>Evaluate :</a:t>
                </a:r>
              </a:p>
              <a:p>
                <a:pPr marL="1060450" lvl="1" indent="-457200"/>
                <a14:m>
                  <m:oMath xmlns:m="http://schemas.openxmlformats.org/officeDocument/2006/math">
                    <m:r>
                      <a:rPr lang="en-US" sz="2400" b="0" i="1" smtClean="0">
                        <a:latin typeface="Cambria Math" panose="02040503050406030204" pitchFamily="18" charset="0"/>
                      </a:rPr>
                      <m:t>𝑔</m:t>
                    </m:r>
                    <m:r>
                      <a:rPr lang="en-US" sz="2400" b="0" i="1" smtClean="0">
                        <a:latin typeface="Cambria Math" panose="02040503050406030204" pitchFamily="18" charset="0"/>
                      </a:rPr>
                      <m:t>(0)</m:t>
                    </m:r>
                  </m:oMath>
                </a14:m>
                <a:endParaRPr lang="en-US" sz="2400" dirty="0"/>
              </a:p>
              <a:p>
                <a:pPr marL="1060450" lvl="1" indent="-457200"/>
                <a14:m>
                  <m:oMath xmlns:m="http://schemas.openxmlformats.org/officeDocument/2006/math">
                    <m:r>
                      <a:rPr lang="en-US" sz="2400" b="0" i="1" smtClean="0">
                        <a:latin typeface="Cambria Math" panose="02040503050406030204" pitchFamily="18" charset="0"/>
                      </a:rPr>
                      <m:t>𝑔</m:t>
                    </m:r>
                    <m:r>
                      <a:rPr lang="en-US" sz="2400" i="1">
                        <a:latin typeface="Cambria Math" panose="02040503050406030204" pitchFamily="18" charset="0"/>
                      </a:rPr>
                      <m:t>(</m:t>
                    </m:r>
                    <m:r>
                      <a:rPr lang="en-US" sz="2400" b="0" i="1" smtClean="0">
                        <a:latin typeface="Cambria Math" panose="02040503050406030204" pitchFamily="18" charset="0"/>
                      </a:rPr>
                      <m:t>1</m:t>
                    </m:r>
                    <m:r>
                      <a:rPr lang="en-US" sz="2400" i="1">
                        <a:latin typeface="Cambria Math" panose="02040503050406030204" pitchFamily="18" charset="0"/>
                      </a:rPr>
                      <m:t>)</m:t>
                    </m:r>
                  </m:oMath>
                </a14:m>
                <a:endParaRPr lang="en-US" sz="2400" dirty="0"/>
              </a:p>
              <a:p>
                <a:pPr marL="1060450" lvl="1" indent="-457200"/>
                <a14:m>
                  <m:oMath xmlns:m="http://schemas.openxmlformats.org/officeDocument/2006/math">
                    <m:r>
                      <a:rPr lang="en-US" sz="2400" b="0" i="1" smtClean="0">
                        <a:latin typeface="Cambria Math" panose="02040503050406030204" pitchFamily="18" charset="0"/>
                      </a:rPr>
                      <m:t>𝑔</m:t>
                    </m:r>
                    <m:r>
                      <a:rPr lang="en-US" sz="2400" i="1">
                        <a:latin typeface="Cambria Math" panose="02040503050406030204" pitchFamily="18" charset="0"/>
                      </a:rPr>
                      <m:t>(</m:t>
                    </m:r>
                    <m:r>
                      <a:rPr lang="en-US" sz="2400" b="0" i="1" smtClean="0">
                        <a:latin typeface="Cambria Math" panose="02040503050406030204" pitchFamily="18" charset="0"/>
                      </a:rPr>
                      <m:t>−0.5</m:t>
                    </m:r>
                    <m:r>
                      <a:rPr lang="en-US" sz="2400" i="1">
                        <a:latin typeface="Cambria Math" panose="02040503050406030204" pitchFamily="18" charset="0"/>
                      </a:rPr>
                      <m:t>)</m:t>
                    </m:r>
                  </m:oMath>
                </a14:m>
                <a:endParaRPr lang="en-US" sz="2400" dirty="0"/>
              </a:p>
              <a:p>
                <a:pPr marL="1060450" lvl="1" indent="-457200"/>
                <a:endParaRPr lang="en-US" sz="1800" dirty="0"/>
              </a:p>
            </p:txBody>
          </p:sp>
        </mc:Choice>
        <mc:Fallback xmlns="">
          <p:sp>
            <p:nvSpPr>
              <p:cNvPr id="3" name="Text Placeholder 2">
                <a:extLst>
                  <a:ext uri="{FF2B5EF4-FFF2-40B4-BE49-F238E27FC236}">
                    <a16:creationId xmlns:a16="http://schemas.microsoft.com/office/drawing/2014/main" id="{8ED6B947-FCA1-1049-B931-9DB705045585}"/>
                  </a:ext>
                </a:extLst>
              </p:cNvPr>
              <p:cNvSpPr>
                <a:spLocks noGrp="1" noRot="1" noChangeAspect="1" noMove="1" noResize="1" noEditPoints="1" noAdjustHandles="1" noChangeArrowheads="1" noChangeShapeType="1" noTextEdit="1"/>
              </p:cNvSpPr>
              <p:nvPr>
                <p:ph type="body" idx="1"/>
              </p:nvPr>
            </p:nvSpPr>
            <p:spPr>
              <a:xfrm>
                <a:off x="918363" y="713018"/>
                <a:ext cx="7038900" cy="4140486"/>
              </a:xfrm>
              <a:blipFill>
                <a:blip r:embed="rId3"/>
                <a:stretch>
                  <a:fillRect/>
                </a:stretch>
              </a:blipFill>
            </p:spPr>
            <p:txBody>
              <a:bodyPr/>
              <a:lstStyle/>
              <a:p>
                <a:r>
                  <a:rPr lang="en-US">
                    <a:noFill/>
                  </a:rPr>
                  <a:t> </a:t>
                </a:r>
              </a:p>
            </p:txBody>
          </p:sp>
        </mc:Fallback>
      </mc:AlternateContent>
      <p:sp>
        <p:nvSpPr>
          <p:cNvPr id="4" name="Action Button: Forward or Next 3">
            <a:hlinkClick r:id="" action="ppaction://hlinkshowjump?jump=nextslide" highlightClick="1"/>
            <a:extLst>
              <a:ext uri="{FF2B5EF4-FFF2-40B4-BE49-F238E27FC236}">
                <a16:creationId xmlns:a16="http://schemas.microsoft.com/office/drawing/2014/main" id="{FCD1BE7F-B394-B04D-95E4-D2D35C25E54D}"/>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9C8C7AE-7B78-7C48-98AA-7DB45BE170B0}"/>
              </a:ext>
            </a:extLst>
          </p:cNvPr>
          <p:cNvPicPr>
            <a:picLocks noChangeAspect="1"/>
          </p:cNvPicPr>
          <p:nvPr/>
        </p:nvPicPr>
        <p:blipFill>
          <a:blip r:embed="rId4"/>
          <a:stretch>
            <a:fillRect/>
          </a:stretch>
        </p:blipFill>
        <p:spPr>
          <a:xfrm>
            <a:off x="3474720" y="1978874"/>
            <a:ext cx="4940300" cy="2045763"/>
          </a:xfrm>
          <a:prstGeom prst="rect">
            <a:avLst/>
          </a:prstGeom>
        </p:spPr>
      </p:pic>
      <p:sp>
        <p:nvSpPr>
          <p:cNvPr id="8" name="Oval Callout 7">
            <a:extLst>
              <a:ext uri="{FF2B5EF4-FFF2-40B4-BE49-F238E27FC236}">
                <a16:creationId xmlns:a16="http://schemas.microsoft.com/office/drawing/2014/main" id="{3535146B-93F6-2E4C-9FDC-FC7A3521F899}"/>
              </a:ext>
            </a:extLst>
          </p:cNvPr>
          <p:cNvSpPr/>
          <p:nvPr/>
        </p:nvSpPr>
        <p:spPr>
          <a:xfrm>
            <a:off x="5063662" y="4086974"/>
            <a:ext cx="2996241" cy="787309"/>
          </a:xfrm>
          <a:prstGeom prst="wedgeEllipseCallout">
            <a:avLst>
              <a:gd name="adj1" fmla="val -33020"/>
              <a:gd name="adj2" fmla="val -1392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rPr>
              <a:t>dot dot dot</a:t>
            </a:r>
          </a:p>
          <a:p>
            <a:pPr algn="ctr"/>
            <a:r>
              <a:rPr lang="en-US" dirty="0">
                <a:solidFill>
                  <a:sysClr val="windowText" lastClr="000000"/>
                </a:solidFill>
              </a:rPr>
              <a:t>Write your code here</a:t>
            </a:r>
          </a:p>
        </p:txBody>
      </p:sp>
    </p:spTree>
    <p:extLst>
      <p:ext uri="{BB962C8B-B14F-4D97-AF65-F5344CB8AC3E}">
        <p14:creationId xmlns:p14="http://schemas.microsoft.com/office/powerpoint/2010/main" val="1489339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EAF78-B17D-274D-AEBA-1CC6F0E07D74}"/>
              </a:ext>
            </a:extLst>
          </p:cNvPr>
          <p:cNvSpPr>
            <a:spLocks noGrp="1"/>
          </p:cNvSpPr>
          <p:nvPr>
            <p:ph type="title"/>
          </p:nvPr>
        </p:nvSpPr>
        <p:spPr/>
        <p:txBody>
          <a:bodyPr/>
          <a:lstStyle/>
          <a:p>
            <a:r>
              <a:rPr lang="en-US" dirty="0"/>
              <a:t>More time for  you to play</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ED6B947-FCA1-1049-B931-9DB705045585}"/>
                  </a:ext>
                </a:extLst>
              </p:cNvPr>
              <p:cNvSpPr>
                <a:spLocks noGrp="1"/>
              </p:cNvSpPr>
              <p:nvPr>
                <p:ph type="body" idx="1"/>
              </p:nvPr>
            </p:nvSpPr>
            <p:spPr>
              <a:xfrm>
                <a:off x="494766" y="1237996"/>
                <a:ext cx="7038900" cy="4140486"/>
              </a:xfrm>
            </p:spPr>
            <p:txBody>
              <a:bodyPr/>
              <a:lstStyle/>
              <a:p>
                <a:pPr marL="603250" indent="-457200">
                  <a:buFont typeface="+mj-lt"/>
                  <a:buAutoNum type="arabicPeriod"/>
                </a:pPr>
                <a:r>
                  <a:rPr lang="en-US" sz="2000" dirty="0"/>
                  <a:t>Write a function </a:t>
                </a:r>
                <a14:m>
                  <m:oMath xmlns:m="http://schemas.openxmlformats.org/officeDocument/2006/math">
                    <m:r>
                      <a:rPr lang="en-US" sz="2000" b="0" i="1" dirty="0" smtClean="0">
                        <a:latin typeface="Cambria Math" panose="02040503050406030204" pitchFamily="18" charset="0"/>
                      </a:rPr>
                      <m:t>𝑎𝑑𝑑</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𝑧</m:t>
                        </m:r>
                      </m:e>
                    </m:d>
                  </m:oMath>
                </a14:m>
                <a:r>
                  <a:rPr lang="en-US" sz="2000" dirty="0"/>
                  <a:t> that returns the sum of its three inputs (that is,  </a:t>
                </a:r>
                <a14:m>
                  <m:oMath xmlns:m="http://schemas.openxmlformats.org/officeDocument/2006/math">
                    <m:r>
                      <a:rPr lang="en-US" sz="2000" i="1" dirty="0" smtClean="0">
                        <a:latin typeface="Cambria Math" panose="02040503050406030204" pitchFamily="18" charset="0"/>
                      </a:rPr>
                      <m:t>𝑥</m:t>
                    </m:r>
                    <m:r>
                      <a:rPr lang="en-US" sz="2000" i="1" dirty="0" smtClean="0">
                        <a:latin typeface="Cambria Math" panose="02040503050406030204" pitchFamily="18" charset="0"/>
                      </a:rPr>
                      <m:t> + </m:t>
                    </m:r>
                    <m:r>
                      <a:rPr lang="en-US" sz="2000" i="1" dirty="0" smtClean="0">
                        <a:latin typeface="Cambria Math" panose="02040503050406030204" pitchFamily="18" charset="0"/>
                      </a:rPr>
                      <m:t>𝑦</m:t>
                    </m:r>
                    <m:r>
                      <a:rPr lang="en-US" sz="2000" i="1" dirty="0" smtClean="0">
                        <a:latin typeface="Cambria Math" panose="02040503050406030204" pitchFamily="18" charset="0"/>
                      </a:rPr>
                      <m:t> + </m:t>
                    </m:r>
                    <m:r>
                      <a:rPr lang="en-US" sz="2000" i="1" dirty="0" smtClean="0">
                        <a:latin typeface="Cambria Math" panose="02040503050406030204" pitchFamily="18" charset="0"/>
                      </a:rPr>
                      <m:t>𝑧</m:t>
                    </m:r>
                  </m:oMath>
                </a14:m>
                <a:r>
                  <a:rPr lang="en-US" sz="2000" dirty="0"/>
                  <a:t>)</a:t>
                </a:r>
              </a:p>
              <a:p>
                <a:pPr marL="615950" lvl="1" indent="0">
                  <a:buNone/>
                </a:pPr>
                <a:r>
                  <a:rPr lang="en-US" sz="800" b="0" dirty="0"/>
                  <a:t>	</a:t>
                </a:r>
                <a:r>
                  <a:rPr lang="en-US" sz="2400" b="0" dirty="0"/>
                  <a:t>	</a:t>
                </a:r>
                <a:endParaRPr lang="en-US" sz="2400" dirty="0"/>
              </a:p>
              <a:p>
                <a:pPr marL="603250" indent="-457200">
                  <a:buFont typeface="+mj-lt"/>
                  <a:buAutoNum type="arabicPeriod"/>
                </a:pPr>
                <a:r>
                  <a:rPr lang="en-US" sz="2000" dirty="0"/>
                  <a:t>Evaluate  the following:</a:t>
                </a:r>
              </a:p>
              <a:p>
                <a:pPr marL="1060450" lvl="1" indent="-457200"/>
                <a14:m>
                  <m:oMath xmlns:m="http://schemas.openxmlformats.org/officeDocument/2006/math">
                    <m:r>
                      <a:rPr lang="en-US" sz="2400" b="0" i="1" smtClean="0">
                        <a:latin typeface="Cambria Math" panose="02040503050406030204" pitchFamily="18" charset="0"/>
                      </a:rPr>
                      <m:t>𝑎𝑑𝑑</m:t>
                    </m:r>
                    <m:r>
                      <a:rPr lang="en-US" sz="2400" b="0" i="1" smtClean="0">
                        <a:latin typeface="Cambria Math" panose="02040503050406030204" pitchFamily="18" charset="0"/>
                      </a:rPr>
                      <m:t>(1, 2, 3)</m:t>
                    </m:r>
                  </m:oMath>
                </a14:m>
                <a:endParaRPr lang="en-US" sz="2400" dirty="0"/>
              </a:p>
              <a:p>
                <a:pPr marL="1060450" lvl="1" indent="-457200"/>
                <a14:m>
                  <m:oMath xmlns:m="http://schemas.openxmlformats.org/officeDocument/2006/math">
                    <m:r>
                      <a:rPr lang="en-US" sz="2400" b="0" i="1" smtClean="0">
                        <a:latin typeface="Cambria Math" panose="02040503050406030204" pitchFamily="18" charset="0"/>
                      </a:rPr>
                      <m:t>𝑎𝑑𝑑</m:t>
                    </m:r>
                    <m:r>
                      <a:rPr lang="en-US" sz="2400" i="1">
                        <a:latin typeface="Cambria Math" panose="02040503050406030204" pitchFamily="18" charset="0"/>
                      </a:rPr>
                      <m:t>(</m:t>
                    </m:r>
                    <m:r>
                      <a:rPr lang="en-US" sz="2400" b="0" i="1" smtClean="0">
                        <a:latin typeface="Cambria Math" panose="02040503050406030204" pitchFamily="18" charset="0"/>
                      </a:rPr>
                      <m:t>1, 1, −2</m:t>
                    </m:r>
                    <m:r>
                      <a:rPr lang="en-US" sz="2400" i="1">
                        <a:latin typeface="Cambria Math" panose="02040503050406030204" pitchFamily="18" charset="0"/>
                      </a:rPr>
                      <m:t>)</m:t>
                    </m:r>
                  </m:oMath>
                </a14:m>
                <a:endParaRPr lang="en-US" sz="2400" dirty="0"/>
              </a:p>
              <a:p>
                <a:pPr marL="1060450" lvl="1" indent="-457200"/>
                <a:endParaRPr lang="en-US" sz="1800" dirty="0"/>
              </a:p>
            </p:txBody>
          </p:sp>
        </mc:Choice>
        <mc:Fallback xmlns="">
          <p:sp>
            <p:nvSpPr>
              <p:cNvPr id="3" name="Text Placeholder 2">
                <a:extLst>
                  <a:ext uri="{FF2B5EF4-FFF2-40B4-BE49-F238E27FC236}">
                    <a16:creationId xmlns:a16="http://schemas.microsoft.com/office/drawing/2014/main" id="{8ED6B947-FCA1-1049-B931-9DB705045585}"/>
                  </a:ext>
                </a:extLst>
              </p:cNvPr>
              <p:cNvSpPr>
                <a:spLocks noGrp="1" noRot="1" noChangeAspect="1" noMove="1" noResize="1" noEditPoints="1" noAdjustHandles="1" noChangeArrowheads="1" noChangeShapeType="1" noTextEdit="1"/>
              </p:cNvSpPr>
              <p:nvPr>
                <p:ph type="body" idx="1"/>
              </p:nvPr>
            </p:nvSpPr>
            <p:spPr>
              <a:xfrm>
                <a:off x="494766" y="1237996"/>
                <a:ext cx="7038900" cy="4140486"/>
              </a:xfrm>
              <a:blipFill>
                <a:blip r:embed="rId3"/>
                <a:stretch>
                  <a:fillRect/>
                </a:stretch>
              </a:blipFill>
            </p:spPr>
            <p:txBody>
              <a:bodyPr/>
              <a:lstStyle/>
              <a:p>
                <a:r>
                  <a:rPr lang="en-US">
                    <a:noFill/>
                  </a:rPr>
                  <a:t> </a:t>
                </a:r>
              </a:p>
            </p:txBody>
          </p:sp>
        </mc:Fallback>
      </mc:AlternateContent>
      <p:sp>
        <p:nvSpPr>
          <p:cNvPr id="4" name="Action Button: Forward or Next 3">
            <a:hlinkClick r:id="" action="ppaction://hlinkshowjump?jump=nextslide" highlightClick="1"/>
            <a:extLst>
              <a:ext uri="{FF2B5EF4-FFF2-40B4-BE49-F238E27FC236}">
                <a16:creationId xmlns:a16="http://schemas.microsoft.com/office/drawing/2014/main" id="{F9F0C52F-51E0-4D4B-B8AC-A691391A0D42}"/>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ECA9278-4A56-A245-907B-0DF80C481210}"/>
              </a:ext>
            </a:extLst>
          </p:cNvPr>
          <p:cNvPicPr>
            <a:picLocks noChangeAspect="1"/>
          </p:cNvPicPr>
          <p:nvPr/>
        </p:nvPicPr>
        <p:blipFill>
          <a:blip r:embed="rId4"/>
          <a:stretch>
            <a:fillRect/>
          </a:stretch>
        </p:blipFill>
        <p:spPr>
          <a:xfrm>
            <a:off x="4169663" y="2254356"/>
            <a:ext cx="4779839" cy="1979316"/>
          </a:xfrm>
          <a:prstGeom prst="rect">
            <a:avLst/>
          </a:prstGeom>
        </p:spPr>
      </p:pic>
    </p:spTree>
    <p:extLst>
      <p:ext uri="{BB962C8B-B14F-4D97-AF65-F5344CB8AC3E}">
        <p14:creationId xmlns:p14="http://schemas.microsoft.com/office/powerpoint/2010/main" val="259907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20E5F-45D5-324D-BAE8-F8CC1370A766}"/>
              </a:ext>
            </a:extLst>
          </p:cNvPr>
          <p:cNvSpPr>
            <a:spLocks noGrp="1"/>
          </p:cNvSpPr>
          <p:nvPr>
            <p:ph type="title"/>
          </p:nvPr>
        </p:nvSpPr>
        <p:spPr/>
        <p:txBody>
          <a:bodyPr/>
          <a:lstStyle/>
          <a:p>
            <a:r>
              <a:rPr lang="en-US" dirty="0"/>
              <a:t>Errors and Bugs….</a:t>
            </a:r>
          </a:p>
        </p:txBody>
      </p:sp>
      <p:sp>
        <p:nvSpPr>
          <p:cNvPr id="3" name="Text Placeholder 2">
            <a:extLst>
              <a:ext uri="{FF2B5EF4-FFF2-40B4-BE49-F238E27FC236}">
                <a16:creationId xmlns:a16="http://schemas.microsoft.com/office/drawing/2014/main" id="{61639A61-D90C-C042-9EBF-959ACA28C239}"/>
              </a:ext>
            </a:extLst>
          </p:cNvPr>
          <p:cNvSpPr>
            <a:spLocks noGrp="1"/>
          </p:cNvSpPr>
          <p:nvPr>
            <p:ph type="body" idx="1"/>
          </p:nvPr>
        </p:nvSpPr>
        <p:spPr/>
        <p:txBody>
          <a:bodyPr/>
          <a:lstStyle/>
          <a:p>
            <a:r>
              <a:rPr lang="en-US" sz="2400" dirty="0"/>
              <a:t>Remember: computers are stupid</a:t>
            </a:r>
          </a:p>
          <a:p>
            <a:r>
              <a:rPr lang="en-US" sz="2400" dirty="0"/>
              <a:t>Everything needs to be </a:t>
            </a:r>
            <a:r>
              <a:rPr lang="en-US" sz="2400" i="1" dirty="0"/>
              <a:t>EXACTLY</a:t>
            </a:r>
            <a:r>
              <a:rPr lang="en-US" sz="2400" dirty="0"/>
              <a:t> right</a:t>
            </a:r>
          </a:p>
        </p:txBody>
      </p:sp>
    </p:spTree>
    <p:extLst>
      <p:ext uri="{BB962C8B-B14F-4D97-AF65-F5344CB8AC3E}">
        <p14:creationId xmlns:p14="http://schemas.microsoft.com/office/powerpoint/2010/main" val="151098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733BA-5788-6848-8F4E-1C3E694E79D0}"/>
              </a:ext>
            </a:extLst>
          </p:cNvPr>
          <p:cNvSpPr>
            <a:spLocks noGrp="1"/>
          </p:cNvSpPr>
          <p:nvPr>
            <p:ph type="title"/>
          </p:nvPr>
        </p:nvSpPr>
        <p:spPr/>
        <p:txBody>
          <a:bodyPr/>
          <a:lstStyle/>
          <a:p>
            <a:r>
              <a:rPr lang="en-US" dirty="0"/>
              <a:t>Philosophy</a:t>
            </a:r>
          </a:p>
        </p:txBody>
      </p:sp>
      <p:sp>
        <p:nvSpPr>
          <p:cNvPr id="3" name="Text Placeholder 2">
            <a:extLst>
              <a:ext uri="{FF2B5EF4-FFF2-40B4-BE49-F238E27FC236}">
                <a16:creationId xmlns:a16="http://schemas.microsoft.com/office/drawing/2014/main" id="{C69537CF-4A25-BF48-B2CF-D267A5779D59}"/>
              </a:ext>
            </a:extLst>
          </p:cNvPr>
          <p:cNvSpPr>
            <a:spLocks noGrp="1"/>
          </p:cNvSpPr>
          <p:nvPr>
            <p:ph type="body" idx="1"/>
          </p:nvPr>
        </p:nvSpPr>
        <p:spPr/>
        <p:txBody>
          <a:bodyPr/>
          <a:lstStyle/>
          <a:p>
            <a:r>
              <a:rPr lang="en-US" sz="2000" dirty="0"/>
              <a:t>Relate to what they already know</a:t>
            </a:r>
          </a:p>
          <a:p>
            <a:r>
              <a:rPr lang="en-US" sz="2000" dirty="0"/>
              <a:t>They know functions: start with functions</a:t>
            </a:r>
          </a:p>
          <a:p>
            <a:r>
              <a:rPr lang="en-US" sz="2000" dirty="0"/>
              <a:t>Don’t introduce things until they need it</a:t>
            </a:r>
          </a:p>
          <a:p>
            <a:r>
              <a:rPr lang="en-US" sz="2000" dirty="0"/>
              <a:t>Don’t teach more than students need for the programming problems</a:t>
            </a:r>
          </a:p>
          <a:p>
            <a:pPr lvl="1"/>
            <a:r>
              <a:rPr lang="en-US" sz="1800" dirty="0"/>
              <a:t>Except print/input, because it’s fun</a:t>
            </a:r>
          </a:p>
          <a:p>
            <a:endParaRPr lang="en-US" dirty="0"/>
          </a:p>
        </p:txBody>
      </p:sp>
      <p:sp>
        <p:nvSpPr>
          <p:cNvPr id="4" name="Action Button: Forward or Next 3">
            <a:hlinkClick r:id="" action="ppaction://hlinkshowjump?jump=nextslide" highlightClick="1"/>
            <a:extLst>
              <a:ext uri="{FF2B5EF4-FFF2-40B4-BE49-F238E27FC236}">
                <a16:creationId xmlns:a16="http://schemas.microsoft.com/office/drawing/2014/main" id="{1A3FA531-EAAD-B84E-B8AE-A5F1BB75B3BE}"/>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Callout 4">
            <a:extLst>
              <a:ext uri="{FF2B5EF4-FFF2-40B4-BE49-F238E27FC236}">
                <a16:creationId xmlns:a16="http://schemas.microsoft.com/office/drawing/2014/main" id="{A76D790F-8D12-8A45-802D-FC767D1CF177}"/>
              </a:ext>
            </a:extLst>
          </p:cNvPr>
          <p:cNvSpPr/>
          <p:nvPr/>
        </p:nvSpPr>
        <p:spPr>
          <a:xfrm>
            <a:off x="6236208" y="841732"/>
            <a:ext cx="2493384" cy="1133372"/>
          </a:xfrm>
          <a:prstGeom prst="wedgeEllipseCallout">
            <a:avLst>
              <a:gd name="adj1" fmla="val 51958"/>
              <a:gd name="adj2" fmla="val -9070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Means: students should play (try it out).   Mentors should help out.</a:t>
            </a:r>
          </a:p>
        </p:txBody>
      </p:sp>
    </p:spTree>
    <p:extLst>
      <p:ext uri="{BB962C8B-B14F-4D97-AF65-F5344CB8AC3E}">
        <p14:creationId xmlns:p14="http://schemas.microsoft.com/office/powerpoint/2010/main" val="2011513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Indentation error </a:t>
            </a:r>
          </a:p>
        </p:txBody>
      </p:sp>
      <p:pic>
        <p:nvPicPr>
          <p:cNvPr id="4" name="Picture 3">
            <a:extLst>
              <a:ext uri="{FF2B5EF4-FFF2-40B4-BE49-F238E27FC236}">
                <a16:creationId xmlns:a16="http://schemas.microsoft.com/office/drawing/2014/main" id="{536FA3C5-61D4-FA48-8365-DAB45617F167}"/>
              </a:ext>
            </a:extLst>
          </p:cNvPr>
          <p:cNvPicPr>
            <a:picLocks noChangeAspect="1"/>
          </p:cNvPicPr>
          <p:nvPr/>
        </p:nvPicPr>
        <p:blipFill>
          <a:blip r:embed="rId2"/>
          <a:stretch>
            <a:fillRect/>
          </a:stretch>
        </p:blipFill>
        <p:spPr>
          <a:xfrm>
            <a:off x="1266901" y="959109"/>
            <a:ext cx="7182070" cy="3225281"/>
          </a:xfrm>
          <a:prstGeom prst="rect">
            <a:avLst/>
          </a:prstGeom>
        </p:spPr>
      </p:pic>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sp>
        <p:nvSpPr>
          <p:cNvPr id="7" name="Rectangle 6">
            <a:extLst>
              <a:ext uri="{FF2B5EF4-FFF2-40B4-BE49-F238E27FC236}">
                <a16:creationId xmlns:a16="http://schemas.microsoft.com/office/drawing/2014/main" id="{5D6E028B-10FF-164D-991A-6960EFCF5A1E}"/>
              </a:ext>
            </a:extLst>
          </p:cNvPr>
          <p:cNvSpPr/>
          <p:nvPr/>
        </p:nvSpPr>
        <p:spPr>
          <a:xfrm>
            <a:off x="3830129" y="2510442"/>
            <a:ext cx="4335510" cy="1350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6" name="Rounded Rectangular Callout 5">
            <a:extLst>
              <a:ext uri="{FF2B5EF4-FFF2-40B4-BE49-F238E27FC236}">
                <a16:creationId xmlns:a16="http://schemas.microsoft.com/office/drawing/2014/main" id="{34B2379B-117C-A64F-87F7-E9DFFE0EEF6B}"/>
              </a:ext>
            </a:extLst>
          </p:cNvPr>
          <p:cNvSpPr/>
          <p:nvPr/>
        </p:nvSpPr>
        <p:spPr>
          <a:xfrm>
            <a:off x="2051231" y="2633430"/>
            <a:ext cx="2184339" cy="612648"/>
          </a:xfrm>
          <a:prstGeom prst="wedgeRoundRectCallout">
            <a:avLst>
              <a:gd name="adj1" fmla="val -71531"/>
              <a:gd name="adj2" fmla="val -16138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Everything in a function</a:t>
            </a:r>
          </a:p>
          <a:p>
            <a:pPr algn="ctr"/>
            <a:r>
              <a:rPr lang="en-US" dirty="0"/>
              <a:t> </a:t>
            </a:r>
            <a:r>
              <a:rPr lang="en-US" dirty="0">
                <a:solidFill>
                  <a:schemeClr val="accent2">
                    <a:lumMod val="60000"/>
                    <a:lumOff val="40000"/>
                  </a:schemeClr>
                </a:solidFill>
              </a:rPr>
              <a:t>MUST BE </a:t>
            </a:r>
            <a:r>
              <a:rPr lang="en-US" dirty="0"/>
              <a:t>indented</a:t>
            </a:r>
          </a:p>
        </p:txBody>
      </p:sp>
    </p:spTree>
    <p:extLst>
      <p:ext uri="{BB962C8B-B14F-4D97-AF65-F5344CB8AC3E}">
        <p14:creationId xmlns:p14="http://schemas.microsoft.com/office/powerpoint/2010/main" val="116718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Indentation error</a:t>
            </a:r>
          </a:p>
        </p:txBody>
      </p:sp>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pic>
        <p:nvPicPr>
          <p:cNvPr id="9" name="Picture 8">
            <a:extLst>
              <a:ext uri="{FF2B5EF4-FFF2-40B4-BE49-F238E27FC236}">
                <a16:creationId xmlns:a16="http://schemas.microsoft.com/office/drawing/2014/main" id="{B4F4396E-2BC1-8E4D-90CA-78001CAA31AF}"/>
              </a:ext>
            </a:extLst>
          </p:cNvPr>
          <p:cNvPicPr>
            <a:picLocks noChangeAspect="1"/>
          </p:cNvPicPr>
          <p:nvPr/>
        </p:nvPicPr>
        <p:blipFill rotWithShape="1">
          <a:blip r:embed="rId2"/>
          <a:srcRect l="7966" t="9392" r="31866" b="44318"/>
          <a:stretch/>
        </p:blipFill>
        <p:spPr>
          <a:xfrm>
            <a:off x="1266900" y="790855"/>
            <a:ext cx="7152481" cy="3439174"/>
          </a:xfrm>
          <a:prstGeom prst="rect">
            <a:avLst/>
          </a:prstGeom>
        </p:spPr>
      </p:pic>
      <p:sp>
        <p:nvSpPr>
          <p:cNvPr id="12" name="Oval Callout 11">
            <a:extLst>
              <a:ext uri="{FF2B5EF4-FFF2-40B4-BE49-F238E27FC236}">
                <a16:creationId xmlns:a16="http://schemas.microsoft.com/office/drawing/2014/main" id="{849D3551-2A44-D34F-96F1-B594C2C6EA70}"/>
              </a:ext>
            </a:extLst>
          </p:cNvPr>
          <p:cNvSpPr/>
          <p:nvPr/>
        </p:nvSpPr>
        <p:spPr>
          <a:xfrm>
            <a:off x="2340634" y="510471"/>
            <a:ext cx="4224068" cy="787309"/>
          </a:xfrm>
          <a:prstGeom prst="wedgeEllipseCallout">
            <a:avLst>
              <a:gd name="adj1" fmla="val -72830"/>
              <a:gd name="adj2" fmla="val 13945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Hover mouse over triangle for information about the error</a:t>
            </a:r>
          </a:p>
        </p:txBody>
      </p:sp>
      <p:sp>
        <p:nvSpPr>
          <p:cNvPr id="13" name="Rectangle 12">
            <a:extLst>
              <a:ext uri="{FF2B5EF4-FFF2-40B4-BE49-F238E27FC236}">
                <a16:creationId xmlns:a16="http://schemas.microsoft.com/office/drawing/2014/main" id="{17D2C8AB-C80E-1346-A526-E2E6B318CB24}"/>
              </a:ext>
            </a:extLst>
          </p:cNvPr>
          <p:cNvSpPr/>
          <p:nvPr/>
        </p:nvSpPr>
        <p:spPr>
          <a:xfrm>
            <a:off x="3830129" y="2510442"/>
            <a:ext cx="4335510" cy="1350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2593705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516266-5BF6-4B44-93B5-26AD71C668CC}"/>
              </a:ext>
            </a:extLst>
          </p:cNvPr>
          <p:cNvPicPr>
            <a:picLocks noChangeAspect="1"/>
          </p:cNvPicPr>
          <p:nvPr/>
        </p:nvPicPr>
        <p:blipFill rotWithShape="1">
          <a:blip r:embed="rId2"/>
          <a:srcRect l="7982" t="16255" r="40655" b="59594"/>
          <a:stretch/>
        </p:blipFill>
        <p:spPr>
          <a:xfrm>
            <a:off x="788580" y="1806459"/>
            <a:ext cx="7196948" cy="2115022"/>
          </a:xfrm>
          <a:prstGeom prst="rect">
            <a:avLst/>
          </a:prstGeom>
        </p:spPr>
      </p:pic>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Syntax error</a:t>
            </a:r>
          </a:p>
        </p:txBody>
      </p:sp>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sp>
        <p:nvSpPr>
          <p:cNvPr id="11" name="Rounded Rectangular Callout 10">
            <a:extLst>
              <a:ext uri="{FF2B5EF4-FFF2-40B4-BE49-F238E27FC236}">
                <a16:creationId xmlns:a16="http://schemas.microsoft.com/office/drawing/2014/main" id="{EE1CB324-0CD3-1F4D-BF1A-0EB88C91F98B}"/>
              </a:ext>
            </a:extLst>
          </p:cNvPr>
          <p:cNvSpPr/>
          <p:nvPr/>
        </p:nvSpPr>
        <p:spPr>
          <a:xfrm>
            <a:off x="2759782" y="904126"/>
            <a:ext cx="2184339" cy="612648"/>
          </a:xfrm>
          <a:prstGeom prst="wedgeRoundRectCallout">
            <a:avLst>
              <a:gd name="adj1" fmla="val -67976"/>
              <a:gd name="adj2" fmla="val 1864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Missing </a:t>
            </a:r>
            <a:r>
              <a:rPr lang="en-US" sz="2000" b="1" dirty="0"/>
              <a:t>:</a:t>
            </a:r>
          </a:p>
        </p:txBody>
      </p:sp>
    </p:spTree>
    <p:extLst>
      <p:ext uri="{BB962C8B-B14F-4D97-AF65-F5344CB8AC3E}">
        <p14:creationId xmlns:p14="http://schemas.microsoft.com/office/powerpoint/2010/main" val="740817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E1372E-19BA-A849-9FAF-BE0AF238AE56}"/>
              </a:ext>
            </a:extLst>
          </p:cNvPr>
          <p:cNvPicPr>
            <a:picLocks noChangeAspect="1"/>
          </p:cNvPicPr>
          <p:nvPr/>
        </p:nvPicPr>
        <p:blipFill rotWithShape="1">
          <a:blip r:embed="rId2"/>
          <a:srcRect l="8168" t="16020" r="31623" b="44273"/>
          <a:stretch/>
        </p:blipFill>
        <p:spPr>
          <a:xfrm>
            <a:off x="2026023" y="1141847"/>
            <a:ext cx="6822872" cy="2812212"/>
          </a:xfrm>
          <a:prstGeom prst="rect">
            <a:avLst/>
          </a:prstGeom>
        </p:spPr>
      </p:pic>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Undefined name warning</a:t>
            </a:r>
          </a:p>
        </p:txBody>
      </p:sp>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sp>
        <p:nvSpPr>
          <p:cNvPr id="13" name="Rectangle 12">
            <a:extLst>
              <a:ext uri="{FF2B5EF4-FFF2-40B4-BE49-F238E27FC236}">
                <a16:creationId xmlns:a16="http://schemas.microsoft.com/office/drawing/2014/main" id="{17D2C8AB-C80E-1346-A526-E2E6B318CB24}"/>
              </a:ext>
            </a:extLst>
          </p:cNvPr>
          <p:cNvSpPr/>
          <p:nvPr/>
        </p:nvSpPr>
        <p:spPr>
          <a:xfrm>
            <a:off x="4425350" y="1511705"/>
            <a:ext cx="4335510" cy="2221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1" name="Rounded Rectangular Callout 10">
            <a:extLst>
              <a:ext uri="{FF2B5EF4-FFF2-40B4-BE49-F238E27FC236}">
                <a16:creationId xmlns:a16="http://schemas.microsoft.com/office/drawing/2014/main" id="{EE1CB324-0CD3-1F4D-BF1A-0EB88C91F98B}"/>
              </a:ext>
            </a:extLst>
          </p:cNvPr>
          <p:cNvSpPr/>
          <p:nvPr/>
        </p:nvSpPr>
        <p:spPr>
          <a:xfrm>
            <a:off x="4933638" y="927231"/>
            <a:ext cx="2184339" cy="612648"/>
          </a:xfrm>
          <a:prstGeom prst="wedgeRoundRectCallout">
            <a:avLst>
              <a:gd name="adj1" fmla="val -102730"/>
              <a:gd name="adj2" fmla="val 793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Should be ‘x’, not ‘y’</a:t>
            </a:r>
          </a:p>
        </p:txBody>
      </p:sp>
    </p:spTree>
    <p:extLst>
      <p:ext uri="{BB962C8B-B14F-4D97-AF65-F5344CB8AC3E}">
        <p14:creationId xmlns:p14="http://schemas.microsoft.com/office/powerpoint/2010/main" val="3489373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E7AA-9A0E-1E4A-A001-59361E717B22}"/>
              </a:ext>
            </a:extLst>
          </p:cNvPr>
          <p:cNvSpPr>
            <a:spLocks noGrp="1"/>
          </p:cNvSpPr>
          <p:nvPr>
            <p:ph type="title"/>
          </p:nvPr>
        </p:nvSpPr>
        <p:spPr/>
        <p:txBody>
          <a:bodyPr/>
          <a:lstStyle/>
          <a:p>
            <a:r>
              <a:rPr lang="en-US" dirty="0"/>
              <a:t>Remember:  Keep hitting that green triangle</a:t>
            </a:r>
          </a:p>
        </p:txBody>
      </p:sp>
      <p:sp>
        <p:nvSpPr>
          <p:cNvPr id="3" name="Text Placeholder 2">
            <a:extLst>
              <a:ext uri="{FF2B5EF4-FFF2-40B4-BE49-F238E27FC236}">
                <a16:creationId xmlns:a16="http://schemas.microsoft.com/office/drawing/2014/main" id="{6B9627DD-9F77-1A42-B282-DB4E216E1B21}"/>
              </a:ext>
            </a:extLst>
          </p:cNvPr>
          <p:cNvSpPr>
            <a:spLocks noGrp="1"/>
          </p:cNvSpPr>
          <p:nvPr>
            <p:ph type="body" idx="1"/>
          </p:nvPr>
        </p:nvSpPr>
        <p:spPr/>
        <p:txBody>
          <a:bodyPr/>
          <a:lstStyle/>
          <a:p>
            <a:pPr marL="146050" indent="0">
              <a:buNone/>
            </a:pPr>
            <a:r>
              <a:rPr lang="en-US" sz="2000" i="1" dirty="0"/>
              <a:t>You need to do that each time you change or fix your code!</a:t>
            </a:r>
          </a:p>
        </p:txBody>
      </p:sp>
      <p:sp>
        <p:nvSpPr>
          <p:cNvPr id="4" name="Triangle 3">
            <a:extLst>
              <a:ext uri="{FF2B5EF4-FFF2-40B4-BE49-F238E27FC236}">
                <a16:creationId xmlns:a16="http://schemas.microsoft.com/office/drawing/2014/main" id="{89575C16-7853-2746-9390-0DAD9E3547AC}"/>
              </a:ext>
            </a:extLst>
          </p:cNvPr>
          <p:cNvSpPr/>
          <p:nvPr/>
        </p:nvSpPr>
        <p:spPr>
          <a:xfrm rot="5400000">
            <a:off x="3725133" y="2526061"/>
            <a:ext cx="2083106" cy="1680968"/>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4592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9F853-0EF0-D740-A326-681775107BC0}"/>
              </a:ext>
            </a:extLst>
          </p:cNvPr>
          <p:cNvSpPr>
            <a:spLocks noGrp="1"/>
          </p:cNvSpPr>
          <p:nvPr>
            <p:ph type="title"/>
          </p:nvPr>
        </p:nvSpPr>
        <p:spPr/>
        <p:txBody>
          <a:bodyPr/>
          <a:lstStyle/>
          <a:p>
            <a:r>
              <a:rPr lang="en-US" dirty="0"/>
              <a:t>Tip: “commenting out functions”</a:t>
            </a:r>
          </a:p>
        </p:txBody>
      </p:sp>
      <p:sp>
        <p:nvSpPr>
          <p:cNvPr id="3" name="Text Placeholder 2">
            <a:extLst>
              <a:ext uri="{FF2B5EF4-FFF2-40B4-BE49-F238E27FC236}">
                <a16:creationId xmlns:a16="http://schemas.microsoft.com/office/drawing/2014/main" id="{CF5D87AF-0488-6F4D-A101-FEC5C83C3B4A}"/>
              </a:ext>
            </a:extLst>
          </p:cNvPr>
          <p:cNvSpPr>
            <a:spLocks noGrp="1"/>
          </p:cNvSpPr>
          <p:nvPr>
            <p:ph type="body" idx="1"/>
          </p:nvPr>
        </p:nvSpPr>
        <p:spPr>
          <a:xfrm>
            <a:off x="1178628" y="881750"/>
            <a:ext cx="7038900" cy="2911200"/>
          </a:xfrm>
        </p:spPr>
        <p:txBody>
          <a:bodyPr/>
          <a:lstStyle/>
          <a:p>
            <a:r>
              <a:rPr lang="en-US" sz="1800" dirty="0"/>
              <a:t>If you want to save a function you are working on but it does not quite work yet, you can temporarily “comment it out”.</a:t>
            </a:r>
          </a:p>
          <a:p>
            <a:r>
              <a:rPr lang="en-US" sz="1800" dirty="0"/>
              <a:t>To do this, place three quotes before and after the function at the beginning of the line</a:t>
            </a:r>
          </a:p>
        </p:txBody>
      </p:sp>
      <p:pic>
        <p:nvPicPr>
          <p:cNvPr id="4" name="Picture 3">
            <a:extLst>
              <a:ext uri="{FF2B5EF4-FFF2-40B4-BE49-F238E27FC236}">
                <a16:creationId xmlns:a16="http://schemas.microsoft.com/office/drawing/2014/main" id="{65381288-FF91-F941-AA87-44443F1645EE}"/>
              </a:ext>
            </a:extLst>
          </p:cNvPr>
          <p:cNvPicPr>
            <a:picLocks noChangeAspect="1"/>
          </p:cNvPicPr>
          <p:nvPr/>
        </p:nvPicPr>
        <p:blipFill>
          <a:blip r:embed="rId2"/>
          <a:stretch>
            <a:fillRect/>
          </a:stretch>
        </p:blipFill>
        <p:spPr>
          <a:xfrm>
            <a:off x="2715768" y="2419000"/>
            <a:ext cx="6022340" cy="2481345"/>
          </a:xfrm>
          <a:prstGeom prst="rect">
            <a:avLst/>
          </a:prstGeom>
        </p:spPr>
      </p:pic>
    </p:spTree>
    <p:extLst>
      <p:ext uri="{BB962C8B-B14F-4D97-AF65-F5344CB8AC3E}">
        <p14:creationId xmlns:p14="http://schemas.microsoft.com/office/powerpoint/2010/main" val="23325928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02BB3-753F-0B4D-8206-BFBD9CDBA5C3}"/>
              </a:ext>
            </a:extLst>
          </p:cNvPr>
          <p:cNvSpPr>
            <a:spLocks noGrp="1"/>
          </p:cNvSpPr>
          <p:nvPr>
            <p:ph type="title"/>
          </p:nvPr>
        </p:nvSpPr>
        <p:spPr/>
        <p:txBody>
          <a:bodyPr/>
          <a:lstStyle/>
          <a:p>
            <a:r>
              <a:rPr lang="en-US" dirty="0"/>
              <a:t>What have we learned so far?</a:t>
            </a:r>
          </a:p>
        </p:txBody>
      </p:sp>
      <p:sp>
        <p:nvSpPr>
          <p:cNvPr id="3" name="Text Placeholder 2">
            <a:extLst>
              <a:ext uri="{FF2B5EF4-FFF2-40B4-BE49-F238E27FC236}">
                <a16:creationId xmlns:a16="http://schemas.microsoft.com/office/drawing/2014/main" id="{3EF0A34C-9B40-8B42-8E1C-1BC886002C79}"/>
              </a:ext>
            </a:extLst>
          </p:cNvPr>
          <p:cNvSpPr>
            <a:spLocks noGrp="1"/>
          </p:cNvSpPr>
          <p:nvPr>
            <p:ph type="body" idx="1"/>
          </p:nvPr>
        </p:nvSpPr>
        <p:spPr/>
        <p:txBody>
          <a:bodyPr/>
          <a:lstStyle/>
          <a:p>
            <a:r>
              <a:rPr lang="en-US" sz="2000" dirty="0"/>
              <a:t>You can define functions in </a:t>
            </a:r>
            <a:r>
              <a:rPr lang="en-US" sz="2000" i="1" dirty="0"/>
              <a:t>Python</a:t>
            </a:r>
          </a:p>
          <a:p>
            <a:r>
              <a:rPr lang="en-US" sz="2000" dirty="0"/>
              <a:t>In </a:t>
            </a:r>
            <a:r>
              <a:rPr lang="en-US" sz="2000" i="1" dirty="0"/>
              <a:t>Spyder</a:t>
            </a:r>
            <a:r>
              <a:rPr lang="en-US" sz="2000" dirty="0"/>
              <a:t>, you enter functions in the “left box”</a:t>
            </a:r>
          </a:p>
          <a:p>
            <a:r>
              <a:rPr lang="en-US" sz="2000" dirty="0"/>
              <a:t>You can try out functions in the ”right box”</a:t>
            </a:r>
          </a:p>
          <a:p>
            <a:r>
              <a:rPr lang="en-US" sz="2000" dirty="0"/>
              <a:t>You need to deal with errors to get things to work</a:t>
            </a:r>
          </a:p>
          <a:p>
            <a:r>
              <a:rPr lang="en-US" sz="2000" dirty="0"/>
              <a:t>You can comment out functions temporarily</a:t>
            </a:r>
          </a:p>
          <a:p>
            <a:endParaRPr lang="en-US" dirty="0"/>
          </a:p>
        </p:txBody>
      </p:sp>
    </p:spTree>
    <p:extLst>
      <p:ext uri="{BB962C8B-B14F-4D97-AF65-F5344CB8AC3E}">
        <p14:creationId xmlns:p14="http://schemas.microsoft.com/office/powerpoint/2010/main" val="3691270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1B2B60-A32A-ED49-95CA-B6EFB5D924B0}"/>
              </a:ext>
            </a:extLst>
          </p:cNvPr>
          <p:cNvSpPr>
            <a:spLocks noGrp="1"/>
          </p:cNvSpPr>
          <p:nvPr>
            <p:ph type="title"/>
          </p:nvPr>
        </p:nvSpPr>
        <p:spPr/>
        <p:txBody>
          <a:bodyPr/>
          <a:lstStyle/>
          <a:p>
            <a:r>
              <a:rPr lang="en-US" dirty="0"/>
              <a:t>“Strings”</a:t>
            </a:r>
          </a:p>
        </p:txBody>
      </p:sp>
    </p:spTree>
    <p:extLst>
      <p:ext uri="{BB962C8B-B14F-4D97-AF65-F5344CB8AC3E}">
        <p14:creationId xmlns:p14="http://schemas.microsoft.com/office/powerpoint/2010/main" val="1113207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62EC9-88D4-944C-B5C6-A06EAFE5532A}"/>
              </a:ext>
            </a:extLst>
          </p:cNvPr>
          <p:cNvSpPr>
            <a:spLocks noGrp="1"/>
          </p:cNvSpPr>
          <p:nvPr>
            <p:ph type="title"/>
          </p:nvPr>
        </p:nvSpPr>
        <p:spPr/>
        <p:txBody>
          <a:bodyPr/>
          <a:lstStyle/>
          <a:p>
            <a:r>
              <a:rPr lang="en-US" dirty="0"/>
              <a:t>Strings are fun!</a:t>
            </a:r>
          </a:p>
        </p:txBody>
      </p:sp>
      <p:sp>
        <p:nvSpPr>
          <p:cNvPr id="4" name="Text Placeholder 3">
            <a:extLst>
              <a:ext uri="{FF2B5EF4-FFF2-40B4-BE49-F238E27FC236}">
                <a16:creationId xmlns:a16="http://schemas.microsoft.com/office/drawing/2014/main" id="{3597317C-3453-6846-BC2D-A593D88A2EA5}"/>
              </a:ext>
            </a:extLst>
          </p:cNvPr>
          <p:cNvSpPr>
            <a:spLocks noGrp="1"/>
          </p:cNvSpPr>
          <p:nvPr>
            <p:ph type="body" idx="1"/>
          </p:nvPr>
        </p:nvSpPr>
        <p:spPr>
          <a:xfrm>
            <a:off x="1461402" y="904126"/>
            <a:ext cx="7397926" cy="2911200"/>
          </a:xfrm>
        </p:spPr>
        <p:txBody>
          <a:bodyPr/>
          <a:lstStyle/>
          <a:p>
            <a:r>
              <a:rPr lang="en-US" sz="2000" dirty="0"/>
              <a:t>Examples of strings:  “hello”  “I love Code Afrique”  “</a:t>
            </a:r>
            <a:r>
              <a:rPr lang="en-US" sz="2000" dirty="0" err="1"/>
              <a:t>fdalepru</a:t>
            </a:r>
            <a:r>
              <a:rPr lang="en-US" sz="2000" dirty="0"/>
              <a:t>”</a:t>
            </a:r>
          </a:p>
          <a:p>
            <a:r>
              <a:rPr lang="en-US" sz="2000" dirty="0"/>
              <a:t>A string is enclosed in quotation marks (“)</a:t>
            </a:r>
          </a:p>
          <a:p>
            <a:r>
              <a:rPr lang="en-US" sz="2000" dirty="0"/>
              <a:t>You can glue together two strings using  +</a:t>
            </a:r>
          </a:p>
          <a:p>
            <a:pPr marL="146050" indent="0">
              <a:buNone/>
            </a:pPr>
            <a:endParaRPr lang="en-US" sz="2200" dirty="0">
              <a:latin typeface="Courier New" panose="02070309020205020404" pitchFamily="49" charset="0"/>
              <a:cs typeface="Courier New" panose="02070309020205020404" pitchFamily="49" charset="0"/>
            </a:endParaRPr>
          </a:p>
          <a:p>
            <a:pPr marL="146050" indent="0">
              <a:buNone/>
            </a:pPr>
            <a:r>
              <a:rPr lang="en-US" sz="2200" dirty="0">
                <a:latin typeface="Courier New" panose="02070309020205020404" pitchFamily="49" charset="0"/>
                <a:cs typeface="Courier New" panose="02070309020205020404" pitchFamily="49" charset="0"/>
              </a:rPr>
              <a:t>“hello, ” + “Jon”	</a:t>
            </a:r>
            <a:r>
              <a:rPr lang="en-US" sz="2200" dirty="0">
                <a:latin typeface="+mj-lt"/>
                <a:cs typeface="Courier New" panose="02070309020205020404" pitchFamily="49" charset="0"/>
              </a:rPr>
              <a:t>is  </a:t>
            </a:r>
            <a:r>
              <a:rPr lang="en-US" sz="2000" dirty="0">
                <a:latin typeface="Courier New" panose="02070309020205020404" pitchFamily="49" charset="0"/>
                <a:cs typeface="Courier New" panose="02070309020205020404" pitchFamily="49" charset="0"/>
              </a:rPr>
              <a:t>“hello, Jon”</a:t>
            </a:r>
          </a:p>
          <a:p>
            <a:pPr marL="146050"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abcd</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efgh</a:t>
            </a:r>
            <a:r>
              <a:rPr lang="en-US" sz="2000" dirty="0">
                <a:latin typeface="Courier New" panose="02070309020205020404" pitchFamily="49" charset="0"/>
                <a:cs typeface="Courier New" panose="02070309020205020404" pitchFamily="49" charset="0"/>
              </a:rPr>
              <a:t>”	</a:t>
            </a:r>
            <a:r>
              <a:rPr lang="en-US" sz="2000" dirty="0">
                <a:latin typeface="+mj-lt"/>
                <a:cs typeface="Courier New" panose="02070309020205020404" pitchFamily="49" charset="0"/>
              </a:rPr>
              <a:t>is</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abcdefgj</a:t>
            </a:r>
            <a:r>
              <a:rPr lang="en-US" sz="2000" dirty="0">
                <a:latin typeface="Courier New" panose="02070309020205020404" pitchFamily="49" charset="0"/>
                <a:cs typeface="Courier New" panose="02070309020205020404" pitchFamily="49" charset="0"/>
              </a:rPr>
              <a:t>”</a:t>
            </a:r>
          </a:p>
          <a:p>
            <a:pPr marL="146050"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efgh</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abcd</a:t>
            </a:r>
            <a:r>
              <a:rPr lang="en-US" sz="2000" dirty="0">
                <a:latin typeface="Courier New" panose="02070309020205020404" pitchFamily="49" charset="0"/>
                <a:cs typeface="Courier New" panose="02070309020205020404" pitchFamily="49" charset="0"/>
              </a:rPr>
              <a:t>”	</a:t>
            </a:r>
            <a:r>
              <a:rPr lang="en-US" sz="2000" dirty="0">
                <a:latin typeface="+mj-lt"/>
                <a:cs typeface="Courier New" panose="02070309020205020404" pitchFamily="49" charset="0"/>
              </a:rPr>
              <a:t>is</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efghabcd</a:t>
            </a:r>
            <a:r>
              <a:rPr lang="en-US" sz="2000" dirty="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pPr marL="146050" indent="0">
              <a:buNone/>
            </a:pPr>
            <a:endParaRPr lang="en-US" dirty="0"/>
          </a:p>
        </p:txBody>
      </p:sp>
    </p:spTree>
    <p:extLst>
      <p:ext uri="{BB962C8B-B14F-4D97-AF65-F5344CB8AC3E}">
        <p14:creationId xmlns:p14="http://schemas.microsoft.com/office/powerpoint/2010/main" val="3706480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BFAC6-BE33-FD43-BB2E-704304CFE7A3}"/>
              </a:ext>
            </a:extLst>
          </p:cNvPr>
          <p:cNvSpPr>
            <a:spLocks noGrp="1"/>
          </p:cNvSpPr>
          <p:nvPr>
            <p:ph type="title"/>
          </p:nvPr>
        </p:nvSpPr>
        <p:spPr/>
        <p:txBody>
          <a:bodyPr/>
          <a:lstStyle/>
          <a:p>
            <a:r>
              <a:rPr lang="en-US" dirty="0"/>
              <a:t>Functions with strings</a:t>
            </a:r>
          </a:p>
        </p:txBody>
      </p:sp>
      <p:sp>
        <p:nvSpPr>
          <p:cNvPr id="3" name="Text Placeholder 2">
            <a:extLst>
              <a:ext uri="{FF2B5EF4-FFF2-40B4-BE49-F238E27FC236}">
                <a16:creationId xmlns:a16="http://schemas.microsoft.com/office/drawing/2014/main" id="{EFAD7198-7346-0E4F-8161-F8927A1FE9DB}"/>
              </a:ext>
            </a:extLst>
          </p:cNvPr>
          <p:cNvSpPr>
            <a:spLocks noGrp="1"/>
          </p:cNvSpPr>
          <p:nvPr>
            <p:ph type="body" idx="1"/>
          </p:nvPr>
        </p:nvSpPr>
        <p:spPr>
          <a:xfrm>
            <a:off x="1014984" y="904126"/>
            <a:ext cx="7796836" cy="2911200"/>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greet(x)</a:t>
            </a:r>
            <a:r>
              <a:rPr lang="en-US" sz="1800" dirty="0">
                <a:latin typeface="+mj-lt"/>
                <a:cs typeface="Courier New" panose="02070309020205020404" pitchFamily="49" charset="0"/>
              </a:rPr>
              <a:t> </a:t>
            </a:r>
            <a:r>
              <a:rPr lang="en-US" sz="1800" dirty="0"/>
              <a:t>that returns the string </a:t>
            </a:r>
            <a:r>
              <a:rPr lang="en-US" sz="1800" dirty="0">
                <a:latin typeface="Courier New" panose="02070309020205020404" pitchFamily="49" charset="0"/>
                <a:cs typeface="Courier New" panose="02070309020205020404" pitchFamily="49" charset="0"/>
              </a:rPr>
              <a:t>“hello, x”</a:t>
            </a:r>
          </a:p>
        </p:txBody>
      </p:sp>
      <p:pic>
        <p:nvPicPr>
          <p:cNvPr id="6" name="Picture 5">
            <a:extLst>
              <a:ext uri="{FF2B5EF4-FFF2-40B4-BE49-F238E27FC236}">
                <a16:creationId xmlns:a16="http://schemas.microsoft.com/office/drawing/2014/main" id="{D637EB9E-D71A-CC43-9633-B8F48E83A5FC}"/>
              </a:ext>
            </a:extLst>
          </p:cNvPr>
          <p:cNvPicPr>
            <a:picLocks noChangeAspect="1"/>
          </p:cNvPicPr>
          <p:nvPr/>
        </p:nvPicPr>
        <p:blipFill>
          <a:blip r:embed="rId2"/>
          <a:stretch>
            <a:fillRect/>
          </a:stretch>
        </p:blipFill>
        <p:spPr>
          <a:xfrm>
            <a:off x="947058" y="1506899"/>
            <a:ext cx="7716539" cy="2420667"/>
          </a:xfrm>
          <a:prstGeom prst="rect">
            <a:avLst/>
          </a:prstGeom>
        </p:spPr>
      </p:pic>
    </p:spTree>
    <p:extLst>
      <p:ext uri="{BB962C8B-B14F-4D97-AF65-F5344CB8AC3E}">
        <p14:creationId xmlns:p14="http://schemas.microsoft.com/office/powerpoint/2010/main" val="3466374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F0AD2-4270-5042-BE99-DBD39CA8BD8C}"/>
              </a:ext>
            </a:extLst>
          </p:cNvPr>
          <p:cNvSpPr>
            <a:spLocks noGrp="1"/>
          </p:cNvSpPr>
          <p:nvPr>
            <p:ph type="title"/>
          </p:nvPr>
        </p:nvSpPr>
        <p:spPr/>
        <p:txBody>
          <a:bodyPr/>
          <a:lstStyle/>
          <a:p>
            <a:r>
              <a:rPr lang="en-US" dirty="0"/>
              <a:t>Outline and approximate schedule</a:t>
            </a:r>
          </a:p>
        </p:txBody>
      </p:sp>
      <p:sp>
        <p:nvSpPr>
          <p:cNvPr id="4" name="Text Placeholder 3">
            <a:extLst>
              <a:ext uri="{FF2B5EF4-FFF2-40B4-BE49-F238E27FC236}">
                <a16:creationId xmlns:a16="http://schemas.microsoft.com/office/drawing/2014/main" id="{8D355612-213B-F64E-A3BB-2FB2B91258F0}"/>
              </a:ext>
            </a:extLst>
          </p:cNvPr>
          <p:cNvSpPr>
            <a:spLocks noGrp="1"/>
          </p:cNvSpPr>
          <p:nvPr>
            <p:ph type="body" idx="1"/>
          </p:nvPr>
        </p:nvSpPr>
        <p:spPr>
          <a:xfrm>
            <a:off x="3437137" y="1229222"/>
            <a:ext cx="4746684" cy="2911200"/>
          </a:xfrm>
        </p:spPr>
        <p:txBody>
          <a:bodyPr/>
          <a:lstStyle/>
          <a:p>
            <a:pPr marL="488950" indent="-342900">
              <a:buFont typeface="+mj-lt"/>
              <a:buAutoNum type="arabicPeriod"/>
            </a:pPr>
            <a:r>
              <a:rPr lang="en-US" dirty="0"/>
              <a:t>Defining functions (and using Spyder)</a:t>
            </a:r>
          </a:p>
          <a:p>
            <a:pPr marL="488950" indent="-342900">
              <a:buFont typeface="+mj-lt"/>
              <a:buAutoNum type="arabicPeriod"/>
            </a:pPr>
            <a:r>
              <a:rPr lang="en-US" dirty="0"/>
              <a:t>Errors / bugs</a:t>
            </a:r>
          </a:p>
          <a:p>
            <a:pPr marL="488950" indent="-342900">
              <a:buFont typeface="+mj-lt"/>
              <a:buAutoNum type="arabicPeriod"/>
            </a:pPr>
            <a:r>
              <a:rPr lang="en-US" dirty="0"/>
              <a:t>Strings</a:t>
            </a:r>
          </a:p>
          <a:p>
            <a:pPr marL="488950" indent="-342900">
              <a:buFont typeface="+mj-lt"/>
              <a:buAutoNum type="arabicPeriod"/>
            </a:pPr>
            <a:r>
              <a:rPr lang="en-US" dirty="0"/>
              <a:t>Lists</a:t>
            </a:r>
          </a:p>
          <a:p>
            <a:pPr marL="488950" indent="-342900">
              <a:buFont typeface="+mj-lt"/>
              <a:buAutoNum type="arabicPeriod"/>
            </a:pPr>
            <a:r>
              <a:rPr lang="en-US" dirty="0"/>
              <a:t>Variables</a:t>
            </a:r>
          </a:p>
          <a:p>
            <a:pPr marL="488950" indent="-342900">
              <a:buFont typeface="+mj-lt"/>
              <a:buAutoNum type="arabicPeriod"/>
            </a:pPr>
            <a:r>
              <a:rPr lang="en-US" dirty="0"/>
              <a:t>Loop (“stylized” for loops only)</a:t>
            </a:r>
          </a:p>
          <a:p>
            <a:pPr marL="488950" indent="-342900">
              <a:buFont typeface="+mj-lt"/>
              <a:buAutoNum type="arabicPeriod"/>
            </a:pPr>
            <a:r>
              <a:rPr lang="en-US" dirty="0"/>
              <a:t>Ranges (with 2 arguments only)</a:t>
            </a:r>
          </a:p>
          <a:p>
            <a:pPr marL="488950" indent="-342900">
              <a:buFont typeface="+mj-lt"/>
              <a:buAutoNum type="arabicPeriod"/>
            </a:pPr>
            <a:r>
              <a:rPr lang="en-US" dirty="0"/>
              <a:t>If  statements</a:t>
            </a:r>
          </a:p>
          <a:p>
            <a:pPr marL="488950" indent="-342900">
              <a:buFont typeface="+mj-lt"/>
              <a:buAutoNum type="arabicPeriod"/>
            </a:pPr>
            <a:r>
              <a:rPr lang="en-US" dirty="0"/>
              <a:t>Functions calling functions</a:t>
            </a:r>
          </a:p>
          <a:p>
            <a:pPr marL="488950" indent="-342900">
              <a:buFont typeface="+mj-lt"/>
              <a:buAutoNum type="arabicPeriod"/>
            </a:pPr>
            <a:r>
              <a:rPr lang="en-US" dirty="0"/>
              <a:t>How to solve a programming problem</a:t>
            </a:r>
          </a:p>
          <a:p>
            <a:pPr marL="488950" indent="-342900">
              <a:buFont typeface="+mj-lt"/>
              <a:buAutoNum type="arabicPeriod"/>
            </a:pPr>
            <a:r>
              <a:rPr lang="en-US" dirty="0" err="1"/>
              <a:t>Input/Output</a:t>
            </a:r>
            <a:r>
              <a:rPr lang="en-US" dirty="0"/>
              <a:t> (optional)</a:t>
            </a:r>
          </a:p>
          <a:p>
            <a:pPr marL="488950" indent="-342900">
              <a:buFont typeface="+mj-lt"/>
              <a:buAutoNum type="arabicPeriod"/>
            </a:pPr>
            <a:endParaRPr lang="en-US" dirty="0"/>
          </a:p>
        </p:txBody>
      </p:sp>
      <p:sp>
        <p:nvSpPr>
          <p:cNvPr id="5" name="Left Brace 4">
            <a:extLst>
              <a:ext uri="{FF2B5EF4-FFF2-40B4-BE49-F238E27FC236}">
                <a16:creationId xmlns:a16="http://schemas.microsoft.com/office/drawing/2014/main" id="{F4DF2F60-F1F3-B043-A14C-210E2CB987EE}"/>
              </a:ext>
            </a:extLst>
          </p:cNvPr>
          <p:cNvSpPr/>
          <p:nvPr/>
        </p:nvSpPr>
        <p:spPr>
          <a:xfrm>
            <a:off x="3162817" y="1344168"/>
            <a:ext cx="274320" cy="832104"/>
          </a:xfrm>
          <a:prstGeom prst="leftBrace">
            <a:avLst>
              <a:gd name="adj1" fmla="val 8333"/>
              <a:gd name="adj2" fmla="val 52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FBF4E03B-57CE-2F41-A75D-13BFC2D68361}"/>
              </a:ext>
            </a:extLst>
          </p:cNvPr>
          <p:cNvSpPr txBox="1"/>
          <p:nvPr/>
        </p:nvSpPr>
        <p:spPr>
          <a:xfrm>
            <a:off x="1718957" y="1621786"/>
            <a:ext cx="1398140" cy="307777"/>
          </a:xfrm>
          <a:prstGeom prst="rect">
            <a:avLst/>
          </a:prstGeom>
          <a:noFill/>
        </p:spPr>
        <p:txBody>
          <a:bodyPr wrap="none" rtlCol="0">
            <a:spAutoFit/>
          </a:bodyPr>
          <a:lstStyle/>
          <a:p>
            <a:r>
              <a:rPr lang="en-US" dirty="0">
                <a:solidFill>
                  <a:schemeClr val="bg1"/>
                </a:solidFill>
              </a:rPr>
              <a:t>Day 1, morning</a:t>
            </a:r>
          </a:p>
        </p:txBody>
      </p:sp>
      <p:sp>
        <p:nvSpPr>
          <p:cNvPr id="7" name="Left Brace 6">
            <a:extLst>
              <a:ext uri="{FF2B5EF4-FFF2-40B4-BE49-F238E27FC236}">
                <a16:creationId xmlns:a16="http://schemas.microsoft.com/office/drawing/2014/main" id="{E2256C9A-A410-984C-9FB0-721E67A000EF}"/>
              </a:ext>
            </a:extLst>
          </p:cNvPr>
          <p:cNvSpPr/>
          <p:nvPr/>
        </p:nvSpPr>
        <p:spPr>
          <a:xfrm>
            <a:off x="3162817" y="2291218"/>
            <a:ext cx="274320" cy="580221"/>
          </a:xfrm>
          <a:prstGeom prst="leftBrace">
            <a:avLst>
              <a:gd name="adj1" fmla="val 0"/>
              <a:gd name="adj2" fmla="val 52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8" name="TextBox 7">
            <a:extLst>
              <a:ext uri="{FF2B5EF4-FFF2-40B4-BE49-F238E27FC236}">
                <a16:creationId xmlns:a16="http://schemas.microsoft.com/office/drawing/2014/main" id="{64C11659-96EA-3646-8F53-08D407B66EEF}"/>
              </a:ext>
            </a:extLst>
          </p:cNvPr>
          <p:cNvSpPr txBox="1"/>
          <p:nvPr/>
        </p:nvSpPr>
        <p:spPr>
          <a:xfrm>
            <a:off x="1700669" y="2419914"/>
            <a:ext cx="1507144" cy="307777"/>
          </a:xfrm>
          <a:prstGeom prst="rect">
            <a:avLst/>
          </a:prstGeom>
          <a:noFill/>
        </p:spPr>
        <p:txBody>
          <a:bodyPr wrap="none" rtlCol="0">
            <a:spAutoFit/>
          </a:bodyPr>
          <a:lstStyle/>
          <a:p>
            <a:r>
              <a:rPr lang="en-US" dirty="0">
                <a:solidFill>
                  <a:schemeClr val="bg1"/>
                </a:solidFill>
              </a:rPr>
              <a:t>Day 1, afternoon</a:t>
            </a:r>
          </a:p>
        </p:txBody>
      </p:sp>
      <p:sp>
        <p:nvSpPr>
          <p:cNvPr id="9" name="Left Brace 8">
            <a:extLst>
              <a:ext uri="{FF2B5EF4-FFF2-40B4-BE49-F238E27FC236}">
                <a16:creationId xmlns:a16="http://schemas.microsoft.com/office/drawing/2014/main" id="{B2AC2846-72C2-5E40-9673-E01288A00C89}"/>
              </a:ext>
            </a:extLst>
          </p:cNvPr>
          <p:cNvSpPr/>
          <p:nvPr/>
        </p:nvSpPr>
        <p:spPr>
          <a:xfrm>
            <a:off x="3162817" y="2988527"/>
            <a:ext cx="274320" cy="731521"/>
          </a:xfrm>
          <a:prstGeom prst="leftBrace">
            <a:avLst>
              <a:gd name="adj1" fmla="val 0"/>
              <a:gd name="adj2" fmla="val 52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11" name="TextBox 10">
            <a:extLst>
              <a:ext uri="{FF2B5EF4-FFF2-40B4-BE49-F238E27FC236}">
                <a16:creationId xmlns:a16="http://schemas.microsoft.com/office/drawing/2014/main" id="{376901B6-D98D-1949-976E-06E847B7B24B}"/>
              </a:ext>
            </a:extLst>
          </p:cNvPr>
          <p:cNvSpPr txBox="1"/>
          <p:nvPr/>
        </p:nvSpPr>
        <p:spPr>
          <a:xfrm>
            <a:off x="1728101" y="3204747"/>
            <a:ext cx="1398140" cy="307777"/>
          </a:xfrm>
          <a:prstGeom prst="rect">
            <a:avLst/>
          </a:prstGeom>
          <a:noFill/>
        </p:spPr>
        <p:txBody>
          <a:bodyPr wrap="none" rtlCol="0">
            <a:spAutoFit/>
          </a:bodyPr>
          <a:lstStyle/>
          <a:p>
            <a:r>
              <a:rPr lang="en-US" dirty="0">
                <a:solidFill>
                  <a:schemeClr val="bg1"/>
                </a:solidFill>
              </a:rPr>
              <a:t>Day 2, morning</a:t>
            </a:r>
          </a:p>
        </p:txBody>
      </p:sp>
    </p:spTree>
    <p:extLst>
      <p:ext uri="{BB962C8B-B14F-4D97-AF65-F5344CB8AC3E}">
        <p14:creationId xmlns:p14="http://schemas.microsoft.com/office/powerpoint/2010/main" val="4142268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CE1367-B11D-7040-BC90-3ED72D133719}"/>
              </a:ext>
            </a:extLst>
          </p:cNvPr>
          <p:cNvPicPr>
            <a:picLocks noChangeAspect="1"/>
          </p:cNvPicPr>
          <p:nvPr/>
        </p:nvPicPr>
        <p:blipFill>
          <a:blip r:embed="rId2"/>
          <a:stretch>
            <a:fillRect/>
          </a:stretch>
        </p:blipFill>
        <p:spPr>
          <a:xfrm>
            <a:off x="1266900" y="1454533"/>
            <a:ext cx="7276209" cy="2459564"/>
          </a:xfrm>
          <a:prstGeom prst="rect">
            <a:avLst/>
          </a:prstGeom>
        </p:spPr>
      </p:pic>
      <p:sp>
        <p:nvSpPr>
          <p:cNvPr id="2" name="Title 1">
            <a:extLst>
              <a:ext uri="{FF2B5EF4-FFF2-40B4-BE49-F238E27FC236}">
                <a16:creationId xmlns:a16="http://schemas.microsoft.com/office/drawing/2014/main" id="{63537F38-6F50-204E-8024-C1FBC174D9AA}"/>
              </a:ext>
            </a:extLst>
          </p:cNvPr>
          <p:cNvSpPr>
            <a:spLocks noGrp="1"/>
          </p:cNvSpPr>
          <p:nvPr>
            <p:ph type="title"/>
          </p:nvPr>
        </p:nvSpPr>
        <p:spPr/>
        <p:txBody>
          <a:bodyPr/>
          <a:lstStyle/>
          <a:p>
            <a:r>
              <a:rPr lang="en-US" dirty="0"/>
              <a:t>Now you try it (</a:t>
            </a:r>
            <a:r>
              <a:rPr lang="en-US" i="1" dirty="0">
                <a:solidFill>
                  <a:srgbClr val="FFFF00"/>
                </a:solidFill>
              </a:rPr>
              <a:t>remember, take turns</a:t>
            </a:r>
            <a:r>
              <a:rPr lang="en-US" dirty="0"/>
              <a:t>)</a:t>
            </a:r>
          </a:p>
        </p:txBody>
      </p:sp>
      <p:sp>
        <p:nvSpPr>
          <p:cNvPr id="3" name="Text Placeholder 2">
            <a:extLst>
              <a:ext uri="{FF2B5EF4-FFF2-40B4-BE49-F238E27FC236}">
                <a16:creationId xmlns:a16="http://schemas.microsoft.com/office/drawing/2014/main" id="{7DF47E24-9663-904B-93EC-D4FE4BF94166}"/>
              </a:ext>
            </a:extLst>
          </p:cNvPr>
          <p:cNvSpPr>
            <a:spLocks noGrp="1"/>
          </p:cNvSpPr>
          <p:nvPr>
            <p:ph type="body" idx="1"/>
          </p:nvPr>
        </p:nvSpPr>
        <p:spPr>
          <a:xfrm>
            <a:off x="957944" y="1032712"/>
            <a:ext cx="7968342" cy="2911200"/>
          </a:xfrm>
        </p:spPr>
        <p:txBody>
          <a:bodyPr/>
          <a:lstStyle/>
          <a:p>
            <a:pPr marL="146050" indent="0">
              <a:buNone/>
            </a:pPr>
            <a:r>
              <a:rPr lang="en-US" sz="1600" dirty="0"/>
              <a:t>Write a function </a:t>
            </a:r>
            <a:r>
              <a:rPr lang="en-US" sz="1600" dirty="0">
                <a:latin typeface="Courier New" panose="02070309020205020404" pitchFamily="49" charset="0"/>
                <a:cs typeface="Courier New" panose="02070309020205020404" pitchFamily="49" charset="0"/>
              </a:rPr>
              <a:t>loves(x, y)</a:t>
            </a:r>
            <a:r>
              <a:rPr lang="en-US" sz="1600" dirty="0">
                <a:latin typeface="+mj-lt"/>
                <a:cs typeface="Courier New" panose="02070309020205020404" pitchFamily="49" charset="0"/>
              </a:rPr>
              <a:t> </a:t>
            </a:r>
            <a:r>
              <a:rPr lang="en-US" sz="1600" dirty="0"/>
              <a:t>that returns a string </a:t>
            </a:r>
            <a:r>
              <a:rPr lang="en-US" sz="1600" dirty="0">
                <a:latin typeface="Courier New" panose="02070309020205020404" pitchFamily="49" charset="0"/>
                <a:cs typeface="Courier New" panose="02070309020205020404" pitchFamily="49" charset="0"/>
              </a:rPr>
              <a:t>“x loves y”</a:t>
            </a:r>
          </a:p>
        </p:txBody>
      </p:sp>
      <p:sp>
        <p:nvSpPr>
          <p:cNvPr id="5" name="Oval Callout 4">
            <a:extLst>
              <a:ext uri="{FF2B5EF4-FFF2-40B4-BE49-F238E27FC236}">
                <a16:creationId xmlns:a16="http://schemas.microsoft.com/office/drawing/2014/main" id="{2F6D74FC-C8EF-A24A-81AC-7B2A8E56F3BB}"/>
              </a:ext>
            </a:extLst>
          </p:cNvPr>
          <p:cNvSpPr/>
          <p:nvPr/>
        </p:nvSpPr>
        <p:spPr>
          <a:xfrm>
            <a:off x="6005810" y="4031694"/>
            <a:ext cx="2996241" cy="787309"/>
          </a:xfrm>
          <a:prstGeom prst="wedgeEllipseCallout">
            <a:avLst>
              <a:gd name="adj1" fmla="val -3539"/>
              <a:gd name="adj2" fmla="val -12869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Be sure to test it here with different examples</a:t>
            </a:r>
          </a:p>
          <a:p>
            <a:pPr algn="ctr"/>
            <a:r>
              <a:rPr lang="en-US" dirty="0">
                <a:solidFill>
                  <a:sysClr val="windowText" lastClr="000000"/>
                </a:solidFill>
              </a:rPr>
              <a:t>(and take turns!)</a:t>
            </a:r>
          </a:p>
        </p:txBody>
      </p:sp>
      <p:sp>
        <p:nvSpPr>
          <p:cNvPr id="6" name="Oval Callout 5">
            <a:extLst>
              <a:ext uri="{FF2B5EF4-FFF2-40B4-BE49-F238E27FC236}">
                <a16:creationId xmlns:a16="http://schemas.microsoft.com/office/drawing/2014/main" id="{2C5A2C53-8EC4-0E40-AF81-96D70EAA5784}"/>
              </a:ext>
            </a:extLst>
          </p:cNvPr>
          <p:cNvSpPr/>
          <p:nvPr/>
        </p:nvSpPr>
        <p:spPr>
          <a:xfrm>
            <a:off x="1790110" y="4072498"/>
            <a:ext cx="2996241" cy="787309"/>
          </a:xfrm>
          <a:prstGeom prst="wedgeEllipseCallout">
            <a:avLst>
              <a:gd name="adj1" fmla="val -4638"/>
              <a:gd name="adj2" fmla="val -20322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rPr>
              <a:t>dot dot dot</a:t>
            </a:r>
          </a:p>
          <a:p>
            <a:pPr algn="ctr"/>
            <a:r>
              <a:rPr lang="en-US" dirty="0">
                <a:solidFill>
                  <a:sysClr val="windowText" lastClr="000000"/>
                </a:solidFill>
              </a:rPr>
              <a:t>Write your code here</a:t>
            </a:r>
          </a:p>
        </p:txBody>
      </p:sp>
      <p:sp>
        <p:nvSpPr>
          <p:cNvPr id="7" name="Action Button: Forward or Next 6">
            <a:hlinkClick r:id="" action="ppaction://hlinkshowjump?jump=nextslide" highlightClick="1"/>
            <a:extLst>
              <a:ext uri="{FF2B5EF4-FFF2-40B4-BE49-F238E27FC236}">
                <a16:creationId xmlns:a16="http://schemas.microsoft.com/office/drawing/2014/main" id="{FCB2AD17-61AB-1842-8FDC-3991E74908D7}"/>
              </a:ext>
            </a:extLst>
          </p:cNvPr>
          <p:cNvSpPr/>
          <p:nvPr/>
        </p:nvSpPr>
        <p:spPr>
          <a:xfrm>
            <a:off x="8659368" y="27432"/>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617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String indexing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1137781"/>
            <a:ext cx="7038900" cy="3244437"/>
          </a:xfrm>
        </p:spPr>
        <p:txBody>
          <a:bodyPr/>
          <a:lstStyle/>
          <a:p>
            <a:r>
              <a:rPr lang="en-US" sz="2400" dirty="0"/>
              <a:t>A position in a string is called an </a:t>
            </a:r>
            <a:r>
              <a:rPr lang="en-US" sz="2400" i="1" dirty="0"/>
              <a:t>index</a:t>
            </a:r>
          </a:p>
          <a:p>
            <a:r>
              <a:rPr lang="en-US" sz="2400" dirty="0"/>
              <a:t>Indexes start counting at 0</a:t>
            </a:r>
          </a:p>
          <a:p>
            <a:pPr marL="146050" indent="0">
              <a:buNone/>
            </a:pPr>
            <a:endParaRPr lang="en-US" sz="2400" dirty="0"/>
          </a:p>
          <a:p>
            <a:pPr marL="146050" indent="0">
              <a:buNone/>
            </a:pPr>
            <a:r>
              <a:rPr lang="en-US" sz="2400" dirty="0"/>
              <a:t>	</a:t>
            </a:r>
            <a:r>
              <a:rPr lang="en-US" sz="3600" dirty="0">
                <a:solidFill>
                  <a:srgbClr val="FFFF00"/>
                </a:solidFill>
                <a:latin typeface="Courier New" panose="02070309020205020404" pitchFamily="49" charset="0"/>
                <a:cs typeface="Courier New" panose="02070309020205020404" pitchFamily="49" charset="0"/>
              </a:rPr>
              <a:t>Shoshana</a:t>
            </a:r>
          </a:p>
          <a:p>
            <a:pPr marL="146050" indent="0">
              <a:buNone/>
            </a:pPr>
            <a:r>
              <a:rPr lang="en-US" sz="3600" dirty="0">
                <a:solidFill>
                  <a:srgbClr val="FFFF00"/>
                </a:solidFill>
                <a:latin typeface="Courier New" panose="02070309020205020404" pitchFamily="49" charset="0"/>
                <a:cs typeface="Courier New" panose="02070309020205020404" pitchFamily="49" charset="0"/>
              </a:rPr>
              <a:t>	01234567</a:t>
            </a:r>
          </a:p>
          <a:p>
            <a:endParaRPr lang="en-US" dirty="0"/>
          </a:p>
        </p:txBody>
      </p:sp>
      <p:sp>
        <p:nvSpPr>
          <p:cNvPr id="5" name="Oval Callout 4">
            <a:extLst>
              <a:ext uri="{FF2B5EF4-FFF2-40B4-BE49-F238E27FC236}">
                <a16:creationId xmlns:a16="http://schemas.microsoft.com/office/drawing/2014/main" id="{8821673E-18A0-6D4D-B4C0-5B454F88F585}"/>
              </a:ext>
            </a:extLst>
          </p:cNvPr>
          <p:cNvSpPr/>
          <p:nvPr/>
        </p:nvSpPr>
        <p:spPr>
          <a:xfrm>
            <a:off x="3288230" y="4005719"/>
            <a:ext cx="2996241" cy="787309"/>
          </a:xfrm>
          <a:prstGeom prst="wedgeEllipseCallout">
            <a:avLst>
              <a:gd name="adj1" fmla="val -59939"/>
              <a:gd name="adj2" fmla="val -10001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The index of ‘o’ is 2</a:t>
            </a:r>
          </a:p>
        </p:txBody>
      </p:sp>
    </p:spTree>
    <p:extLst>
      <p:ext uri="{BB962C8B-B14F-4D97-AF65-F5344CB8AC3E}">
        <p14:creationId xmlns:p14="http://schemas.microsoft.com/office/powerpoint/2010/main" val="608935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String indexing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904126"/>
            <a:ext cx="7038900" cy="2226520"/>
          </a:xfrm>
        </p:spPr>
        <p:txBody>
          <a:bodyPr/>
          <a:lstStyle/>
          <a:p>
            <a:r>
              <a:rPr lang="en-US" sz="2000" dirty="0"/>
              <a:t>Write a function </a:t>
            </a:r>
            <a:r>
              <a:rPr lang="en-US" sz="2000" dirty="0" err="1">
                <a:latin typeface="Courier New" panose="02070309020205020404" pitchFamily="49" charset="0"/>
                <a:cs typeface="Courier New" panose="02070309020205020404" pitchFamily="49" charset="0"/>
              </a:rPr>
              <a:t>firstTwoLetters</a:t>
            </a:r>
            <a:r>
              <a:rPr lang="en-US" sz="2000" dirty="0">
                <a:latin typeface="Courier New" panose="02070309020205020404" pitchFamily="49" charset="0"/>
                <a:cs typeface="Courier New" panose="02070309020205020404" pitchFamily="49" charset="0"/>
              </a:rPr>
              <a:t>(str)</a:t>
            </a:r>
            <a:r>
              <a:rPr lang="en-US" sz="2000" dirty="0"/>
              <a:t>that returns the first two letters in the input string </a:t>
            </a:r>
            <a:r>
              <a:rPr lang="en-US" sz="2000" dirty="0">
                <a:latin typeface="Courier New" panose="02070309020205020404" pitchFamily="49" charset="0"/>
                <a:cs typeface="Courier New" panose="02070309020205020404" pitchFamily="49" charset="0"/>
              </a:rPr>
              <a:t>str</a:t>
            </a:r>
          </a:p>
          <a:p>
            <a:r>
              <a:rPr lang="en-US" sz="2000" dirty="0">
                <a:latin typeface="Courier New" panose="02070309020205020404" pitchFamily="49" charset="0"/>
                <a:cs typeface="Courier New" panose="02070309020205020404" pitchFamily="49" charset="0"/>
              </a:rPr>
              <a:t>str[x] </a:t>
            </a:r>
            <a:r>
              <a:rPr lang="en-US" sz="2000" dirty="0"/>
              <a:t>evaluates to the letter at index  </a:t>
            </a:r>
            <a:r>
              <a:rPr lang="en-US" sz="2000" dirty="0">
                <a:latin typeface="Courier New" panose="02070309020205020404" pitchFamily="49" charset="0"/>
                <a:cs typeface="Courier New" panose="02070309020205020404" pitchFamily="49" charset="0"/>
              </a:rPr>
              <a:t>x</a:t>
            </a:r>
            <a:r>
              <a:rPr lang="en-US" sz="2000" dirty="0">
                <a:latin typeface="+mj-lt"/>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endParaRPr lang="en-US" sz="1200" dirty="0"/>
          </a:p>
        </p:txBody>
      </p:sp>
      <p:pic>
        <p:nvPicPr>
          <p:cNvPr id="5" name="Picture 4">
            <a:extLst>
              <a:ext uri="{FF2B5EF4-FFF2-40B4-BE49-F238E27FC236}">
                <a16:creationId xmlns:a16="http://schemas.microsoft.com/office/drawing/2014/main" id="{881B32D1-1833-9B41-A5DA-DEFD00D7A357}"/>
              </a:ext>
            </a:extLst>
          </p:cNvPr>
          <p:cNvPicPr>
            <a:picLocks noChangeAspect="1"/>
          </p:cNvPicPr>
          <p:nvPr/>
        </p:nvPicPr>
        <p:blipFill>
          <a:blip r:embed="rId3"/>
          <a:stretch>
            <a:fillRect/>
          </a:stretch>
        </p:blipFill>
        <p:spPr>
          <a:xfrm>
            <a:off x="2145323" y="2189285"/>
            <a:ext cx="6460502" cy="2150587"/>
          </a:xfrm>
          <a:prstGeom prst="rect">
            <a:avLst/>
          </a:prstGeom>
        </p:spPr>
      </p:pic>
    </p:spTree>
    <p:extLst>
      <p:ext uri="{BB962C8B-B14F-4D97-AF65-F5344CB8AC3E}">
        <p14:creationId xmlns:p14="http://schemas.microsoft.com/office/powerpoint/2010/main" val="2279932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String indexing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904126"/>
            <a:ext cx="7038900" cy="2226520"/>
          </a:xfrm>
        </p:spPr>
        <p:txBody>
          <a:bodyPr/>
          <a:lstStyle/>
          <a:p>
            <a:r>
              <a:rPr lang="en-US" sz="2000" dirty="0"/>
              <a:t>Write a function </a:t>
            </a:r>
            <a:r>
              <a:rPr lang="en-US" sz="2000" dirty="0" err="1">
                <a:latin typeface="Courier New" panose="02070309020205020404" pitchFamily="49" charset="0"/>
                <a:cs typeface="Courier New" panose="02070309020205020404" pitchFamily="49" charset="0"/>
              </a:rPr>
              <a:t>firstTwoLetters</a:t>
            </a:r>
            <a:r>
              <a:rPr lang="en-US" sz="2000" dirty="0">
                <a:latin typeface="Courier New" panose="02070309020205020404" pitchFamily="49" charset="0"/>
                <a:cs typeface="Courier New" panose="02070309020205020404" pitchFamily="49" charset="0"/>
              </a:rPr>
              <a:t>(str)</a:t>
            </a:r>
            <a:r>
              <a:rPr lang="en-US" sz="2000" dirty="0"/>
              <a:t>that returns the first two letters in the input string </a:t>
            </a:r>
            <a:r>
              <a:rPr lang="en-US" sz="2000" dirty="0">
                <a:latin typeface="Courier New" panose="02070309020205020404" pitchFamily="49" charset="0"/>
                <a:cs typeface="Courier New" panose="02070309020205020404" pitchFamily="49" charset="0"/>
              </a:rPr>
              <a:t>str</a:t>
            </a:r>
          </a:p>
          <a:p>
            <a:r>
              <a:rPr lang="en-US" sz="2000" dirty="0">
                <a:latin typeface="Courier New" panose="02070309020205020404" pitchFamily="49" charset="0"/>
                <a:cs typeface="Courier New" panose="02070309020205020404" pitchFamily="49" charset="0"/>
              </a:rPr>
              <a:t>str[x] </a:t>
            </a:r>
            <a:r>
              <a:rPr lang="en-US" sz="2000" dirty="0"/>
              <a:t>evaluates to the letter at index  </a:t>
            </a:r>
            <a:r>
              <a:rPr lang="en-US" sz="2000" dirty="0">
                <a:latin typeface="Courier New" panose="02070309020205020404" pitchFamily="49" charset="0"/>
                <a:cs typeface="Courier New" panose="02070309020205020404" pitchFamily="49" charset="0"/>
              </a:rPr>
              <a:t>x</a:t>
            </a:r>
            <a:r>
              <a:rPr lang="en-US" sz="2000" dirty="0">
                <a:latin typeface="+mj-lt"/>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endParaRPr lang="en-US" sz="1200" dirty="0"/>
          </a:p>
        </p:txBody>
      </p:sp>
      <p:pic>
        <p:nvPicPr>
          <p:cNvPr id="5" name="Picture 4">
            <a:extLst>
              <a:ext uri="{FF2B5EF4-FFF2-40B4-BE49-F238E27FC236}">
                <a16:creationId xmlns:a16="http://schemas.microsoft.com/office/drawing/2014/main" id="{881B32D1-1833-9B41-A5DA-DEFD00D7A357}"/>
              </a:ext>
            </a:extLst>
          </p:cNvPr>
          <p:cNvPicPr>
            <a:picLocks noChangeAspect="1"/>
          </p:cNvPicPr>
          <p:nvPr/>
        </p:nvPicPr>
        <p:blipFill>
          <a:blip r:embed="rId3"/>
          <a:stretch>
            <a:fillRect/>
          </a:stretch>
        </p:blipFill>
        <p:spPr>
          <a:xfrm>
            <a:off x="2145323" y="2189285"/>
            <a:ext cx="6460502" cy="2150587"/>
          </a:xfrm>
          <a:prstGeom prst="rect">
            <a:avLst/>
          </a:prstGeom>
        </p:spPr>
      </p:pic>
      <p:sp>
        <p:nvSpPr>
          <p:cNvPr id="4" name="Explosion 2 3">
            <a:extLst>
              <a:ext uri="{FF2B5EF4-FFF2-40B4-BE49-F238E27FC236}">
                <a16:creationId xmlns:a16="http://schemas.microsoft.com/office/drawing/2014/main" id="{D87F9111-DB08-A54D-84B3-AA18C24BDB6B}"/>
              </a:ext>
            </a:extLst>
          </p:cNvPr>
          <p:cNvSpPr/>
          <p:nvPr/>
        </p:nvSpPr>
        <p:spPr>
          <a:xfrm>
            <a:off x="237744" y="35208"/>
            <a:ext cx="8668511" cy="4519748"/>
          </a:xfrm>
          <a:prstGeom prst="irregularSeal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C3F6A45-F41F-3E41-A83F-79E0826DC870}"/>
              </a:ext>
            </a:extLst>
          </p:cNvPr>
          <p:cNvSpPr txBox="1"/>
          <p:nvPr/>
        </p:nvSpPr>
        <p:spPr>
          <a:xfrm>
            <a:off x="2351928" y="1325586"/>
            <a:ext cx="5452019" cy="1938992"/>
          </a:xfrm>
          <a:prstGeom prst="rect">
            <a:avLst/>
          </a:prstGeom>
          <a:noFill/>
        </p:spPr>
        <p:txBody>
          <a:bodyPr wrap="square" rtlCol="0">
            <a:spAutoFit/>
          </a:bodyPr>
          <a:lstStyle/>
          <a:p>
            <a:r>
              <a:rPr lang="en-US" sz="2400" dirty="0">
                <a:solidFill>
                  <a:srgbClr val="FFFF00"/>
                </a:solidFill>
              </a:rPr>
              <a:t>Do not confuse:</a:t>
            </a:r>
          </a:p>
          <a:p>
            <a:pPr marL="285750" indent="-285750">
              <a:buFont typeface="Arial" panose="020B0604020202020204" pitchFamily="34" charset="0"/>
              <a:buChar char="•"/>
            </a:pPr>
            <a:r>
              <a:rPr lang="en-US" sz="2800" dirty="0">
                <a:solidFill>
                  <a:srgbClr val="FFFF00"/>
                </a:solidFill>
                <a:latin typeface="Courier New" panose="02070309020205020404" pitchFamily="49" charset="0"/>
                <a:cs typeface="Courier New" panose="02070309020205020404" pitchFamily="49" charset="0"/>
              </a:rPr>
              <a:t>f(x)</a:t>
            </a:r>
            <a:r>
              <a:rPr lang="en-US" sz="2800" dirty="0">
                <a:solidFill>
                  <a:srgbClr val="FFFF00"/>
                </a:solidFill>
                <a:latin typeface="+mj-lt"/>
                <a:cs typeface="Courier New" panose="02070309020205020404" pitchFamily="49" charset="0"/>
              </a:rPr>
              <a:t>     - </a:t>
            </a:r>
            <a:r>
              <a:rPr lang="en-US" sz="2000" dirty="0">
                <a:solidFill>
                  <a:srgbClr val="FFFF00"/>
                </a:solidFill>
                <a:latin typeface="+mj-lt"/>
                <a:cs typeface="Courier New" panose="02070309020205020404" pitchFamily="49" charset="0"/>
              </a:rPr>
              <a:t>call function </a:t>
            </a:r>
            <a:r>
              <a:rPr lang="en-US" sz="2000" dirty="0">
                <a:solidFill>
                  <a:srgbClr val="FFFF00"/>
                </a:solidFill>
                <a:latin typeface="Courier New" panose="02070309020205020404" pitchFamily="49" charset="0"/>
                <a:cs typeface="Courier New" panose="02070309020205020404" pitchFamily="49" charset="0"/>
              </a:rPr>
              <a:t>f</a:t>
            </a:r>
            <a:r>
              <a:rPr lang="en-US" sz="2000" dirty="0">
                <a:solidFill>
                  <a:srgbClr val="FFFF00"/>
                </a:solidFill>
                <a:latin typeface="+mj-lt"/>
                <a:cs typeface="Courier New" panose="02070309020205020404" pitchFamily="49" charset="0"/>
              </a:rPr>
              <a:t> with</a:t>
            </a:r>
          </a:p>
          <a:p>
            <a:pPr lvl="1"/>
            <a:r>
              <a:rPr lang="en-US" sz="2000" dirty="0">
                <a:solidFill>
                  <a:srgbClr val="FFFF00"/>
                </a:solidFill>
                <a:latin typeface="+mj-lt"/>
                <a:cs typeface="Courier New" panose="02070309020205020404" pitchFamily="49" charset="0"/>
              </a:rPr>
              <a:t>		input parameter </a:t>
            </a:r>
            <a:r>
              <a:rPr lang="en-US" sz="2000" dirty="0">
                <a:solidFill>
                  <a:srgbClr val="FFFF00"/>
                </a:solidFill>
                <a:latin typeface="Courier New" panose="02070309020205020404" pitchFamily="49" charset="0"/>
                <a:cs typeface="Courier New" panose="02070309020205020404" pitchFamily="49" charset="0"/>
              </a:rPr>
              <a:t>x</a:t>
            </a:r>
          </a:p>
          <a:p>
            <a:pPr marL="285750" indent="-285750">
              <a:buFont typeface="Arial" panose="020B0604020202020204" pitchFamily="34" charset="0"/>
              <a:buChar char="•"/>
            </a:pPr>
            <a:r>
              <a:rPr lang="en-US" sz="2800" dirty="0">
                <a:solidFill>
                  <a:srgbClr val="FFFF00"/>
                </a:solidFill>
                <a:latin typeface="Courier New" panose="02070309020205020404" pitchFamily="49" charset="0"/>
                <a:cs typeface="Courier New" panose="02070309020205020404" pitchFamily="49" charset="0"/>
              </a:rPr>
              <a:t>s[x]</a:t>
            </a:r>
            <a:r>
              <a:rPr lang="en-US" sz="2800" dirty="0">
                <a:solidFill>
                  <a:srgbClr val="FFFF00"/>
                </a:solidFill>
                <a:latin typeface="+mn-lt"/>
                <a:cs typeface="Courier New" panose="02070309020205020404" pitchFamily="49" charset="0"/>
              </a:rPr>
              <a:t>     - </a:t>
            </a:r>
            <a:r>
              <a:rPr lang="en-US" sz="2000" dirty="0">
                <a:solidFill>
                  <a:srgbClr val="FFFF00"/>
                </a:solidFill>
                <a:latin typeface="+mn-lt"/>
                <a:cs typeface="Courier New" panose="02070309020205020404" pitchFamily="49" charset="0"/>
              </a:rPr>
              <a:t>get the letter at index </a:t>
            </a:r>
            <a:r>
              <a:rPr lang="en-US" sz="2000" dirty="0">
                <a:solidFill>
                  <a:srgbClr val="FFFF00"/>
                </a:solidFill>
                <a:latin typeface="Courier New" panose="02070309020205020404" pitchFamily="49" charset="0"/>
                <a:cs typeface="Courier New" panose="02070309020205020404" pitchFamily="49" charset="0"/>
              </a:rPr>
              <a:t>x</a:t>
            </a:r>
            <a:endParaRPr lang="en-US" sz="2000" dirty="0">
              <a:solidFill>
                <a:srgbClr val="FFFF00"/>
              </a:solidFill>
              <a:latin typeface="+mn-lt"/>
              <a:cs typeface="Courier New" panose="02070309020205020404" pitchFamily="49" charset="0"/>
            </a:endParaRPr>
          </a:p>
          <a:p>
            <a:pPr lvl="3"/>
            <a:r>
              <a:rPr lang="en-US" sz="2000" dirty="0">
                <a:solidFill>
                  <a:srgbClr val="FFFF00"/>
                </a:solidFill>
                <a:latin typeface="+mn-lt"/>
                <a:cs typeface="Courier New" panose="02070309020205020404" pitchFamily="49" charset="0"/>
              </a:rPr>
              <a:t>		from string </a:t>
            </a:r>
            <a:r>
              <a:rPr lang="en-US" sz="2000" dirty="0">
                <a:solidFill>
                  <a:srgbClr val="FFFF00"/>
                </a:solidFill>
                <a:latin typeface="Courier New" panose="02070309020205020404" pitchFamily="49" charset="0"/>
                <a:cs typeface="Courier New" panose="02070309020205020404" pitchFamily="49" charset="0"/>
              </a:rPr>
              <a:t>s</a:t>
            </a:r>
          </a:p>
        </p:txBody>
      </p:sp>
    </p:spTree>
    <p:extLst>
      <p:ext uri="{BB962C8B-B14F-4D97-AF65-F5344CB8AC3E}">
        <p14:creationId xmlns:p14="http://schemas.microsoft.com/office/powerpoint/2010/main" val="3253432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655D-1582-1746-9B4E-D01DA9FD3BC0}"/>
              </a:ext>
            </a:extLst>
          </p:cNvPr>
          <p:cNvSpPr>
            <a:spLocks noGrp="1"/>
          </p:cNvSpPr>
          <p:nvPr>
            <p:ph type="title"/>
          </p:nvPr>
        </p:nvSpPr>
        <p:spPr/>
        <p:txBody>
          <a:bodyPr/>
          <a:lstStyle/>
          <a:p>
            <a:r>
              <a:rPr lang="en-US" dirty="0"/>
              <a:t>Quiz</a:t>
            </a:r>
          </a:p>
        </p:txBody>
      </p:sp>
      <p:sp>
        <p:nvSpPr>
          <p:cNvPr id="3" name="Text Placeholder 2">
            <a:extLst>
              <a:ext uri="{FF2B5EF4-FFF2-40B4-BE49-F238E27FC236}">
                <a16:creationId xmlns:a16="http://schemas.microsoft.com/office/drawing/2014/main" id="{697A8C33-3A93-CD40-9ED8-8B27E1CBC599}"/>
              </a:ext>
            </a:extLst>
          </p:cNvPr>
          <p:cNvSpPr>
            <a:spLocks noGrp="1"/>
          </p:cNvSpPr>
          <p:nvPr>
            <p:ph type="body" idx="1"/>
          </p:nvPr>
        </p:nvSpPr>
        <p:spPr>
          <a:xfrm>
            <a:off x="777240" y="1567550"/>
            <a:ext cx="8119872" cy="2911200"/>
          </a:xfrm>
        </p:spPr>
        <p:txBody>
          <a:bodyPr/>
          <a:lstStyle/>
          <a:p>
            <a:pPr marL="146050" indent="0">
              <a:buNone/>
            </a:pPr>
            <a:r>
              <a:rPr lang="en-US" sz="2400" dirty="0"/>
              <a:t>If a string has 10 letters, what is the index of the last letter?</a:t>
            </a:r>
          </a:p>
        </p:txBody>
      </p:sp>
      <p:sp>
        <p:nvSpPr>
          <p:cNvPr id="4" name="TextBox 3">
            <a:extLst>
              <a:ext uri="{FF2B5EF4-FFF2-40B4-BE49-F238E27FC236}">
                <a16:creationId xmlns:a16="http://schemas.microsoft.com/office/drawing/2014/main" id="{66D539AB-7A8C-774B-AB24-CFC0051B5323}"/>
              </a:ext>
            </a:extLst>
          </p:cNvPr>
          <p:cNvSpPr txBox="1"/>
          <p:nvPr/>
        </p:nvSpPr>
        <p:spPr>
          <a:xfrm>
            <a:off x="2831123" y="2193681"/>
            <a:ext cx="1617785" cy="1384995"/>
          </a:xfrm>
          <a:prstGeom prst="rect">
            <a:avLst/>
          </a:prstGeom>
          <a:noFill/>
        </p:spPr>
        <p:txBody>
          <a:bodyPr wrap="square" rtlCol="0">
            <a:spAutoFit/>
          </a:bodyPr>
          <a:lstStyle/>
          <a:p>
            <a:pPr marL="342900" indent="-342900">
              <a:buClr>
                <a:schemeClr val="bg1"/>
              </a:buClr>
              <a:buAutoNum type="alphaUcParenR"/>
            </a:pPr>
            <a:r>
              <a:rPr lang="en-US" sz="2800" dirty="0">
                <a:solidFill>
                  <a:schemeClr val="bg1"/>
                </a:solidFill>
              </a:rPr>
              <a:t>     9</a:t>
            </a:r>
          </a:p>
          <a:p>
            <a:pPr marL="342900" indent="-342900">
              <a:buClr>
                <a:schemeClr val="bg1"/>
              </a:buClr>
              <a:buAutoNum type="alphaUcParenR"/>
            </a:pPr>
            <a:r>
              <a:rPr lang="en-US" sz="2800" dirty="0">
                <a:solidFill>
                  <a:schemeClr val="bg1"/>
                </a:solidFill>
              </a:rPr>
              <a:t>   10</a:t>
            </a:r>
          </a:p>
          <a:p>
            <a:pPr marL="342900" indent="-342900">
              <a:buClr>
                <a:schemeClr val="bg1"/>
              </a:buClr>
              <a:buAutoNum type="alphaUcParenR"/>
            </a:pPr>
            <a:r>
              <a:rPr lang="en-US" sz="2800" dirty="0">
                <a:solidFill>
                  <a:schemeClr val="bg1"/>
                </a:solidFill>
              </a:rPr>
              <a:t>   11</a:t>
            </a:r>
          </a:p>
        </p:txBody>
      </p:sp>
      <p:sp>
        <p:nvSpPr>
          <p:cNvPr id="5" name="Action Button: Forward or Next 4">
            <a:hlinkClick r:id="" action="ppaction://hlinkshowjump?jump=nextslide" highlightClick="1"/>
            <a:extLst>
              <a:ext uri="{FF2B5EF4-FFF2-40B4-BE49-F238E27FC236}">
                <a16:creationId xmlns:a16="http://schemas.microsoft.com/office/drawing/2014/main" id="{2D272DCC-909C-AD4E-AE17-1B0D5D89526E}"/>
              </a:ext>
            </a:extLst>
          </p:cNvPr>
          <p:cNvSpPr/>
          <p:nvPr/>
        </p:nvSpPr>
        <p:spPr>
          <a:xfrm>
            <a:off x="8659368" y="27432"/>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1899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Length of a string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439783" y="1458490"/>
            <a:ext cx="8264434" cy="3078676"/>
          </a:xfrm>
        </p:spPr>
        <p:txBody>
          <a:bodyPr/>
          <a:lstStyle/>
          <a:p>
            <a:pPr marL="146050" indent="0">
              <a:buNone/>
            </a:pPr>
            <a:r>
              <a:rPr lang="en-US" sz="2400" dirty="0">
                <a:cs typeface="Courier New" panose="02070309020205020404" pitchFamily="49" charset="0"/>
              </a:rPr>
              <a:t>Built-in function </a:t>
            </a:r>
            <a:r>
              <a:rPr lang="en-US" sz="2400" dirty="0" err="1">
                <a:latin typeface="Courier New" panose="02070309020205020404" pitchFamily="49" charset="0"/>
                <a:cs typeface="Courier New" panose="02070309020205020404" pitchFamily="49" charset="0"/>
              </a:rPr>
              <a:t>len</a:t>
            </a:r>
            <a:r>
              <a:rPr lang="en-US" sz="2400" dirty="0">
                <a:latin typeface="Courier New" panose="02070309020205020404" pitchFamily="49" charset="0"/>
                <a:cs typeface="Courier New" panose="02070309020205020404" pitchFamily="49" charset="0"/>
              </a:rPr>
              <a:t>(str)</a:t>
            </a:r>
            <a:r>
              <a:rPr lang="en-US" sz="2400" dirty="0">
                <a:latin typeface="+mj-lt"/>
                <a:cs typeface="Courier New" panose="02070309020205020404" pitchFamily="49" charset="0"/>
              </a:rPr>
              <a:t> returns</a:t>
            </a:r>
            <a:r>
              <a:rPr lang="en-US" sz="2400" dirty="0"/>
              <a:t> the length of string </a:t>
            </a:r>
            <a:r>
              <a:rPr lang="en-US" sz="2400" dirty="0">
                <a:latin typeface="Courier New" panose="02070309020205020404" pitchFamily="49" charset="0"/>
                <a:cs typeface="Courier New" panose="02070309020205020404" pitchFamily="49" charset="0"/>
              </a:rPr>
              <a:t>str</a:t>
            </a:r>
          </a:p>
          <a:p>
            <a:pPr marL="146050" indent="0">
              <a:buNone/>
            </a:pPr>
            <a:endParaRPr lang="en-US" sz="2400" dirty="0">
              <a:latin typeface="Courier New" panose="02070309020205020404" pitchFamily="49" charset="0"/>
              <a:cs typeface="Courier New" panose="02070309020205020404" pitchFamily="49" charset="0"/>
            </a:endParaRPr>
          </a:p>
          <a:p>
            <a:pPr marL="146050" indent="0">
              <a:buNone/>
            </a:pPr>
            <a:r>
              <a:rPr lang="en-US" sz="2400" dirty="0">
                <a:cs typeface="Courier New" panose="02070309020205020404" pitchFamily="49" charset="0"/>
              </a:rPr>
              <a:t>Examples:</a:t>
            </a:r>
          </a:p>
          <a:p>
            <a:pPr marL="14605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len</a:t>
            </a:r>
            <a:r>
              <a:rPr lang="en-US" sz="2400" dirty="0">
                <a:latin typeface="Courier New" panose="02070309020205020404" pitchFamily="49" charset="0"/>
                <a:cs typeface="Courier New" panose="02070309020205020404" pitchFamily="49" charset="0"/>
              </a:rPr>
              <a:t>(“hello”)</a:t>
            </a:r>
            <a:r>
              <a:rPr lang="en-US" sz="2400" dirty="0">
                <a:latin typeface="+mj-lt"/>
                <a:cs typeface="Courier New" panose="02070309020205020404" pitchFamily="49" charset="0"/>
              </a:rPr>
              <a:t>			is  5</a:t>
            </a:r>
          </a:p>
          <a:p>
            <a:pPr marL="14605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len</a:t>
            </a:r>
            <a:r>
              <a:rPr lang="en-US" sz="2400" dirty="0">
                <a:latin typeface="Courier New" panose="02070309020205020404" pitchFamily="49" charset="0"/>
                <a:cs typeface="Courier New" panose="02070309020205020404" pitchFamily="49" charset="0"/>
              </a:rPr>
              <a:t>(“Lesley Greene”)</a:t>
            </a:r>
            <a:r>
              <a:rPr lang="en-US" sz="2400" dirty="0">
                <a:cs typeface="Courier New" panose="02070309020205020404" pitchFamily="49" charset="0"/>
              </a:rPr>
              <a:t>		is 13</a:t>
            </a:r>
          </a:p>
          <a:p>
            <a:pPr marL="14605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len</a:t>
            </a:r>
            <a:r>
              <a:rPr lang="en-US" sz="2400" dirty="0">
                <a:latin typeface="Courier New" panose="02070309020205020404" pitchFamily="49" charset="0"/>
                <a:cs typeface="Courier New" panose="02070309020205020404" pitchFamily="49" charset="0"/>
              </a:rPr>
              <a:t>(“”)</a:t>
            </a:r>
            <a:r>
              <a:rPr lang="en-US" sz="2400" dirty="0">
                <a:cs typeface="Courier New" panose="02070309020205020404" pitchFamily="49" charset="0"/>
              </a:rPr>
              <a:t>				is   0</a:t>
            </a:r>
          </a:p>
          <a:p>
            <a:pPr marL="146050" indent="0">
              <a:buNone/>
            </a:pPr>
            <a:endParaRPr lang="en-US" sz="2400" dirty="0">
              <a:cs typeface="Courier New" panose="02070309020205020404" pitchFamily="49" charset="0"/>
            </a:endParaRPr>
          </a:p>
          <a:p>
            <a:pPr marL="146050" indent="0">
              <a:buNone/>
            </a:pPr>
            <a:endParaRPr lang="en-US" sz="2400" dirty="0">
              <a:cs typeface="Courier New" panose="02070309020205020404" pitchFamily="49" charset="0"/>
            </a:endParaRPr>
          </a:p>
          <a:p>
            <a:pPr marL="146050" indent="0">
              <a:buNone/>
            </a:pPr>
            <a:endParaRPr lang="en-US" sz="2400" dirty="0">
              <a:cs typeface="Courier New" panose="02070309020205020404" pitchFamily="49" charset="0"/>
            </a:endParaRPr>
          </a:p>
          <a:p>
            <a:pPr marL="146050" indent="0">
              <a:buNone/>
            </a:pPr>
            <a:r>
              <a:rPr lang="en-US" sz="2400" dirty="0">
                <a:latin typeface="+mj-lt"/>
                <a:cs typeface="Courier New" panose="02070309020205020404" pitchFamily="49" charset="0"/>
              </a:rPr>
              <a:t>	</a:t>
            </a:r>
          </a:p>
          <a:p>
            <a:pPr marL="146050" indent="0">
              <a:buNone/>
            </a:pPr>
            <a:endParaRPr lang="en-US" sz="2400" dirty="0">
              <a:latin typeface="+mj-lt"/>
              <a:cs typeface="Courier New" panose="02070309020205020404" pitchFamily="49" charset="0"/>
            </a:endParaRPr>
          </a:p>
          <a:p>
            <a:pPr marL="146050" indent="0">
              <a:buNone/>
            </a:pPr>
            <a:endParaRPr lang="en-US" sz="2400" dirty="0">
              <a:latin typeface="Courier New" panose="02070309020205020404" pitchFamily="49" charset="0"/>
              <a:cs typeface="Courier New" panose="02070309020205020404" pitchFamily="49" charset="0"/>
            </a:endParaRPr>
          </a:p>
          <a:p>
            <a:pPr marL="146050" indent="0">
              <a:buNone/>
            </a:pPr>
            <a:r>
              <a:rPr lang="en-US" sz="2400" dirty="0">
                <a:latin typeface="+mj-lt"/>
                <a:cs typeface="Courier New" panose="02070309020205020404" pitchFamily="49" charset="0"/>
              </a:rPr>
              <a:t> </a:t>
            </a:r>
            <a:endParaRPr lang="en-US" sz="2400"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15148133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Function using </a:t>
            </a:r>
            <a:r>
              <a:rPr lang="en-US" dirty="0" err="1">
                <a:latin typeface="Courier New" panose="02070309020205020404" pitchFamily="49" charset="0"/>
                <a:cs typeface="Courier New" panose="02070309020205020404" pitchFamily="49" charset="0"/>
              </a:rPr>
              <a:t>len</a:t>
            </a:r>
            <a:r>
              <a:rPr lang="en-US" dirty="0">
                <a:latin typeface="Courier New" panose="02070309020205020404" pitchFamily="49" charset="0"/>
                <a:cs typeface="Courier New" panose="02070309020205020404" pitchFamily="49" charset="0"/>
              </a:rPr>
              <a:t>(str)</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904126"/>
            <a:ext cx="7038900" cy="2226520"/>
          </a:xfrm>
        </p:spPr>
        <p:txBody>
          <a:bodyPr/>
          <a:lstStyle/>
          <a:p>
            <a:r>
              <a:rPr lang="en-US" sz="2400" dirty="0"/>
              <a:t>Write a function </a:t>
            </a:r>
            <a:r>
              <a:rPr lang="en-US" sz="2400" dirty="0" err="1">
                <a:latin typeface="Courier New" panose="02070309020205020404" pitchFamily="49" charset="0"/>
                <a:cs typeface="Courier New" panose="02070309020205020404" pitchFamily="49" charset="0"/>
              </a:rPr>
              <a:t>lastLetter</a:t>
            </a:r>
            <a:r>
              <a:rPr lang="en-US" sz="2400" dirty="0">
                <a:latin typeface="Courier New" panose="02070309020205020404" pitchFamily="49" charset="0"/>
                <a:cs typeface="Courier New" panose="02070309020205020404" pitchFamily="49" charset="0"/>
              </a:rPr>
              <a:t>(str)</a:t>
            </a:r>
            <a:r>
              <a:rPr lang="en-US" sz="2400" dirty="0"/>
              <a:t>that returns the last letter in the input string </a:t>
            </a:r>
            <a:r>
              <a:rPr lang="en-US" sz="2400" dirty="0">
                <a:latin typeface="Courier New" panose="02070309020205020404" pitchFamily="49" charset="0"/>
                <a:cs typeface="Courier New" panose="02070309020205020404" pitchFamily="49" charset="0"/>
              </a:rPr>
              <a:t>str</a:t>
            </a:r>
          </a:p>
          <a:p>
            <a:endParaRPr lang="en-US" dirty="0"/>
          </a:p>
        </p:txBody>
      </p:sp>
      <p:pic>
        <p:nvPicPr>
          <p:cNvPr id="5" name="Picture 4">
            <a:extLst>
              <a:ext uri="{FF2B5EF4-FFF2-40B4-BE49-F238E27FC236}">
                <a16:creationId xmlns:a16="http://schemas.microsoft.com/office/drawing/2014/main" id="{43631A27-066D-604F-B929-55FA628D637D}"/>
              </a:ext>
            </a:extLst>
          </p:cNvPr>
          <p:cNvPicPr>
            <a:picLocks noChangeAspect="1"/>
          </p:cNvPicPr>
          <p:nvPr/>
        </p:nvPicPr>
        <p:blipFill>
          <a:blip r:embed="rId2"/>
          <a:stretch>
            <a:fillRect/>
          </a:stretch>
        </p:blipFill>
        <p:spPr>
          <a:xfrm>
            <a:off x="939463" y="2046208"/>
            <a:ext cx="7265074" cy="2418415"/>
          </a:xfrm>
          <a:prstGeom prst="rect">
            <a:avLst/>
          </a:prstGeom>
        </p:spPr>
      </p:pic>
    </p:spTree>
    <p:extLst>
      <p:ext uri="{BB962C8B-B14F-4D97-AF65-F5344CB8AC3E}">
        <p14:creationId xmlns:p14="http://schemas.microsoft.com/office/powerpoint/2010/main" val="91989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D1BB9-57E6-0E4A-9DAD-FFA704103E76}"/>
              </a:ext>
            </a:extLst>
          </p:cNvPr>
          <p:cNvSpPr>
            <a:spLocks noGrp="1"/>
          </p:cNvSpPr>
          <p:nvPr>
            <p:ph type="title"/>
          </p:nvPr>
        </p:nvSpPr>
        <p:spPr/>
        <p:txBody>
          <a:bodyPr/>
          <a:lstStyle/>
          <a:p>
            <a:r>
              <a:rPr lang="en-US" dirty="0"/>
              <a:t>What is your Code Afrique nickname?</a:t>
            </a:r>
          </a:p>
        </p:txBody>
      </p:sp>
      <p:sp>
        <p:nvSpPr>
          <p:cNvPr id="3" name="Text Placeholder 2">
            <a:extLst>
              <a:ext uri="{FF2B5EF4-FFF2-40B4-BE49-F238E27FC236}">
                <a16:creationId xmlns:a16="http://schemas.microsoft.com/office/drawing/2014/main" id="{55EC1D58-F041-6240-8EC3-1D2C8BE1E2D7}"/>
              </a:ext>
            </a:extLst>
          </p:cNvPr>
          <p:cNvSpPr>
            <a:spLocks noGrp="1"/>
          </p:cNvSpPr>
          <p:nvPr>
            <p:ph type="body" idx="1"/>
          </p:nvPr>
        </p:nvSpPr>
        <p:spPr>
          <a:xfrm>
            <a:off x="877824" y="1024710"/>
            <a:ext cx="8101584" cy="2911200"/>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nickname(first, last)</a:t>
            </a:r>
            <a:r>
              <a:rPr lang="en-US" sz="1800" dirty="0"/>
              <a:t>that consists of the first three letters of your given name (first name) followed by the last three letters of your surname (last name) , followed by </a:t>
            </a:r>
            <a:r>
              <a:rPr lang="en-US" sz="1800" dirty="0">
                <a:latin typeface="Courier New" panose="02070309020205020404" pitchFamily="49" charset="0"/>
                <a:cs typeface="Courier New" panose="02070309020205020404" pitchFamily="49" charset="0"/>
              </a:rPr>
              <a:t>“ca”</a:t>
            </a:r>
            <a:r>
              <a:rPr lang="en-US" sz="1800" dirty="0">
                <a:latin typeface="+mj-lt"/>
                <a:cs typeface="Courier New" panose="02070309020205020404" pitchFamily="49" charset="0"/>
              </a:rPr>
              <a:t> </a:t>
            </a:r>
            <a:r>
              <a:rPr lang="en-US" sz="1800" dirty="0"/>
              <a:t>(for Code Afrique)</a:t>
            </a:r>
          </a:p>
          <a:p>
            <a:pPr marL="146050" indent="0">
              <a:buNone/>
            </a:pPr>
            <a:endParaRPr lang="en-US" sz="1800" dirty="0"/>
          </a:p>
          <a:p>
            <a:pPr marL="146050" indent="0">
              <a:buNone/>
            </a:pPr>
            <a:r>
              <a:rPr lang="en-US" sz="1800" dirty="0"/>
              <a:t>For example: </a:t>
            </a:r>
            <a:r>
              <a:rPr lang="en-US" sz="1800" dirty="0">
                <a:latin typeface="Courier New" panose="02070309020205020404" pitchFamily="49" charset="0"/>
                <a:cs typeface="Courier New" panose="02070309020205020404" pitchFamily="49" charset="0"/>
              </a:rPr>
              <a:t>nickname(“</a:t>
            </a:r>
            <a:r>
              <a:rPr lang="en-US" sz="1800" dirty="0">
                <a:solidFill>
                  <a:srgbClr val="FFFF00"/>
                </a:solidFill>
                <a:latin typeface="Courier New" panose="02070309020205020404" pitchFamily="49" charset="0"/>
                <a:cs typeface="Courier New" panose="02070309020205020404" pitchFamily="49" charset="0"/>
              </a:rPr>
              <a:t>Hak</a:t>
            </a:r>
            <a:r>
              <a:rPr lang="en-US" sz="1800" dirty="0">
                <a:latin typeface="Courier New" panose="02070309020205020404" pitchFamily="49" charset="0"/>
                <a:cs typeface="Courier New" panose="02070309020205020404" pitchFamily="49" charset="0"/>
              </a:rPr>
              <a:t>im”, “Weathersp</a:t>
            </a:r>
            <a:r>
              <a:rPr lang="en-US" sz="1800" dirty="0">
                <a:solidFill>
                  <a:srgbClr val="FFFF00"/>
                </a:solidFill>
                <a:latin typeface="Courier New" panose="02070309020205020404" pitchFamily="49" charset="0"/>
                <a:cs typeface="Courier New" panose="02070309020205020404" pitchFamily="49" charset="0"/>
              </a:rPr>
              <a:t>oon</a:t>
            </a:r>
            <a:r>
              <a:rPr lang="en-US" sz="1800" dirty="0">
                <a:latin typeface="Courier New" panose="02070309020205020404" pitchFamily="49" charset="0"/>
                <a:cs typeface="Courier New" panose="02070309020205020404" pitchFamily="49" charset="0"/>
              </a:rPr>
              <a:t>”)</a:t>
            </a:r>
            <a:r>
              <a:rPr lang="en-US" sz="1800" dirty="0"/>
              <a:t> is </a:t>
            </a:r>
            <a:r>
              <a:rPr lang="en-US" sz="1800" dirty="0">
                <a:latin typeface="Courier New" panose="02070309020205020404" pitchFamily="49" charset="0"/>
                <a:cs typeface="Courier New" panose="02070309020205020404" pitchFamily="49" charset="0"/>
              </a:rPr>
              <a:t>“</a:t>
            </a:r>
            <a:r>
              <a:rPr lang="en-US" sz="1800" dirty="0" err="1">
                <a:solidFill>
                  <a:srgbClr val="FFFF00"/>
                </a:solidFill>
                <a:latin typeface="Courier New" panose="02070309020205020404" pitchFamily="49" charset="0"/>
                <a:cs typeface="Courier New" panose="02070309020205020404" pitchFamily="49" charset="0"/>
              </a:rPr>
              <a:t>Hakoon</a:t>
            </a:r>
            <a:r>
              <a:rPr lang="en-US" sz="1800" dirty="0" err="1">
                <a:solidFill>
                  <a:schemeClr val="bg1"/>
                </a:solidFill>
                <a:latin typeface="Courier New" panose="02070309020205020404" pitchFamily="49" charset="0"/>
                <a:cs typeface="Courier New" panose="02070309020205020404" pitchFamily="49" charset="0"/>
              </a:rPr>
              <a:t>ca</a:t>
            </a:r>
            <a:r>
              <a:rPr lang="en-US" sz="1800" dirty="0">
                <a:latin typeface="Courier New" panose="02070309020205020404" pitchFamily="49" charset="0"/>
                <a:cs typeface="Courier New" panose="02070309020205020404" pitchFamily="49" charset="0"/>
              </a:rPr>
              <a:t>”</a:t>
            </a:r>
          </a:p>
        </p:txBody>
      </p:sp>
      <p:pic>
        <p:nvPicPr>
          <p:cNvPr id="4" name="Picture 3">
            <a:extLst>
              <a:ext uri="{FF2B5EF4-FFF2-40B4-BE49-F238E27FC236}">
                <a16:creationId xmlns:a16="http://schemas.microsoft.com/office/drawing/2014/main" id="{1744D9B7-8E37-7D4E-9BF7-D910727E5D78}"/>
              </a:ext>
            </a:extLst>
          </p:cNvPr>
          <p:cNvPicPr>
            <a:picLocks noChangeAspect="1"/>
          </p:cNvPicPr>
          <p:nvPr/>
        </p:nvPicPr>
        <p:blipFill>
          <a:blip r:embed="rId2"/>
          <a:stretch>
            <a:fillRect/>
          </a:stretch>
        </p:blipFill>
        <p:spPr>
          <a:xfrm>
            <a:off x="2690445" y="2894686"/>
            <a:ext cx="5794131" cy="1928764"/>
          </a:xfrm>
          <a:prstGeom prst="rect">
            <a:avLst/>
          </a:prstGeom>
        </p:spPr>
      </p:pic>
      <p:sp>
        <p:nvSpPr>
          <p:cNvPr id="5" name="Action Button: Forward or Next 4">
            <a:hlinkClick r:id="" action="ppaction://hlinkshowjump?jump=nextslide" highlightClick="1"/>
            <a:extLst>
              <a:ext uri="{FF2B5EF4-FFF2-40B4-BE49-F238E27FC236}">
                <a16:creationId xmlns:a16="http://schemas.microsoft.com/office/drawing/2014/main" id="{E62FC32F-9861-084D-8857-5A5DDCB49302}"/>
              </a:ext>
            </a:extLst>
          </p:cNvPr>
          <p:cNvSpPr/>
          <p:nvPr/>
        </p:nvSpPr>
        <p:spPr>
          <a:xfrm>
            <a:off x="8659368" y="27432"/>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213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14BB2-EA03-DE4C-B97D-8EF68B8738D1}"/>
              </a:ext>
            </a:extLst>
          </p:cNvPr>
          <p:cNvSpPr>
            <a:spLocks noGrp="1"/>
          </p:cNvSpPr>
          <p:nvPr>
            <p:ph type="title"/>
          </p:nvPr>
        </p:nvSpPr>
        <p:spPr/>
        <p:txBody>
          <a:bodyPr/>
          <a:lstStyle/>
          <a:p>
            <a:r>
              <a:rPr lang="en-US" dirty="0"/>
              <a:t>What have we learned about strings?</a:t>
            </a:r>
          </a:p>
        </p:txBody>
      </p:sp>
      <p:sp>
        <p:nvSpPr>
          <p:cNvPr id="3" name="Text Placeholder 2">
            <a:extLst>
              <a:ext uri="{FF2B5EF4-FFF2-40B4-BE49-F238E27FC236}">
                <a16:creationId xmlns:a16="http://schemas.microsoft.com/office/drawing/2014/main" id="{CF415F6E-541A-D645-8A8B-2F4BF54306AA}"/>
              </a:ext>
            </a:extLst>
          </p:cNvPr>
          <p:cNvSpPr>
            <a:spLocks noGrp="1"/>
          </p:cNvSpPr>
          <p:nvPr>
            <p:ph type="body" idx="1"/>
          </p:nvPr>
        </p:nvSpPr>
        <p:spPr>
          <a:xfrm>
            <a:off x="457200" y="1567550"/>
            <a:ext cx="8266176" cy="2911200"/>
          </a:xfrm>
        </p:spPr>
        <p:txBody>
          <a:bodyPr/>
          <a:lstStyle/>
          <a:p>
            <a:r>
              <a:rPr lang="en-US" sz="2000" dirty="0"/>
              <a:t>A string is a list of letters, enclosed by quotes</a:t>
            </a:r>
          </a:p>
          <a:p>
            <a:r>
              <a:rPr lang="en-US" sz="2000" dirty="0"/>
              <a:t>We can glue two strings together  with </a:t>
            </a:r>
            <a:r>
              <a:rPr lang="en-US" sz="2000" dirty="0">
                <a:solidFill>
                  <a:srgbClr val="FFFF00"/>
                </a:solidFill>
              </a:rPr>
              <a:t>+</a:t>
            </a:r>
          </a:p>
          <a:p>
            <a:r>
              <a:rPr lang="en-US" sz="2000" dirty="0"/>
              <a:t>We can get the length of string </a:t>
            </a:r>
            <a:r>
              <a:rPr lang="en-US" sz="2000" dirty="0">
                <a:solidFill>
                  <a:srgbClr val="FFFF00"/>
                </a:solidFill>
                <a:latin typeface="Courier New" panose="02070309020205020404" pitchFamily="49" charset="0"/>
                <a:cs typeface="Courier New" panose="02070309020205020404" pitchFamily="49" charset="0"/>
              </a:rPr>
              <a:t>s</a:t>
            </a:r>
            <a:r>
              <a:rPr lang="en-US" sz="2000" dirty="0"/>
              <a:t> with the function </a:t>
            </a:r>
            <a:r>
              <a:rPr lang="en-US" sz="2000" dirty="0" err="1">
                <a:solidFill>
                  <a:srgbClr val="FFFF00"/>
                </a:solidFill>
                <a:latin typeface="Courier New" panose="02070309020205020404" pitchFamily="49" charset="0"/>
                <a:cs typeface="Courier New" panose="02070309020205020404" pitchFamily="49" charset="0"/>
              </a:rPr>
              <a:t>len</a:t>
            </a:r>
            <a:r>
              <a:rPr lang="en-US" sz="2000" dirty="0">
                <a:solidFill>
                  <a:srgbClr val="FFFF00"/>
                </a:solidFill>
                <a:latin typeface="Courier New" panose="02070309020205020404" pitchFamily="49" charset="0"/>
                <a:cs typeface="Courier New" panose="02070309020205020404" pitchFamily="49" charset="0"/>
              </a:rPr>
              <a:t>(s)</a:t>
            </a:r>
          </a:p>
          <a:p>
            <a:r>
              <a:rPr lang="en-US" sz="2000" dirty="0"/>
              <a:t>Letters in a string are indexed from </a:t>
            </a:r>
            <a:r>
              <a:rPr lang="en-US" sz="2000" dirty="0">
                <a:solidFill>
                  <a:srgbClr val="FFFF00"/>
                </a:solidFill>
              </a:rPr>
              <a:t>0</a:t>
            </a:r>
          </a:p>
          <a:p>
            <a:r>
              <a:rPr lang="en-US" sz="2000" dirty="0"/>
              <a:t>To get the letter of string </a:t>
            </a:r>
            <a:r>
              <a:rPr lang="en-US" sz="2000" dirty="0">
                <a:solidFill>
                  <a:srgbClr val="FFFF00"/>
                </a:solidFill>
                <a:latin typeface="Courier New" panose="02070309020205020404" pitchFamily="49" charset="0"/>
                <a:cs typeface="Courier New" panose="02070309020205020404" pitchFamily="49" charset="0"/>
              </a:rPr>
              <a:t>s</a:t>
            </a:r>
            <a:r>
              <a:rPr lang="en-US" sz="2000" dirty="0"/>
              <a:t> at index </a:t>
            </a:r>
            <a:r>
              <a:rPr lang="en-US" sz="2000" dirty="0">
                <a:solidFill>
                  <a:srgbClr val="FFFF00"/>
                </a:solidFill>
                <a:latin typeface="Courier New" panose="02070309020205020404" pitchFamily="49" charset="0"/>
                <a:cs typeface="Courier New" panose="02070309020205020404" pitchFamily="49" charset="0"/>
              </a:rPr>
              <a:t>x</a:t>
            </a:r>
            <a:r>
              <a:rPr lang="en-US" sz="2000" dirty="0"/>
              <a:t>, use </a:t>
            </a:r>
            <a:r>
              <a:rPr lang="en-US" sz="2000" dirty="0">
                <a:solidFill>
                  <a:srgbClr val="FFFF00"/>
                </a:solidFill>
                <a:latin typeface="Courier New" panose="02070309020205020404" pitchFamily="49" charset="0"/>
                <a:cs typeface="Courier New" panose="02070309020205020404" pitchFamily="49" charset="0"/>
              </a:rPr>
              <a:t>s[x]</a:t>
            </a:r>
            <a:r>
              <a:rPr lang="en-US" sz="2000" dirty="0"/>
              <a:t>   (square brackets!)</a:t>
            </a:r>
          </a:p>
        </p:txBody>
      </p:sp>
    </p:spTree>
    <p:extLst>
      <p:ext uri="{BB962C8B-B14F-4D97-AF65-F5344CB8AC3E}">
        <p14:creationId xmlns:p14="http://schemas.microsoft.com/office/powerpoint/2010/main" val="3774789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ctrTitle"/>
          </p:nvPr>
        </p:nvSpPr>
        <p:spPr>
          <a:xfrm>
            <a:off x="3537149" y="1578400"/>
            <a:ext cx="5360665"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Lists</a:t>
            </a:r>
            <a:endParaRPr dirty="0"/>
          </a:p>
        </p:txBody>
      </p:sp>
    </p:spTree>
    <p:extLst>
      <p:ext uri="{BB962C8B-B14F-4D97-AF65-F5344CB8AC3E}">
        <p14:creationId xmlns:p14="http://schemas.microsoft.com/office/powerpoint/2010/main" val="1521479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30B36-8A5D-2247-AAD3-6D53ACE4A823}"/>
              </a:ext>
            </a:extLst>
          </p:cNvPr>
          <p:cNvSpPr>
            <a:spLocks noGrp="1"/>
          </p:cNvSpPr>
          <p:nvPr>
            <p:ph type="title"/>
          </p:nvPr>
        </p:nvSpPr>
        <p:spPr/>
        <p:txBody>
          <a:bodyPr/>
          <a:lstStyle/>
          <a:p>
            <a:r>
              <a:rPr lang="en-US" dirty="0"/>
              <a:t>Eliminated</a:t>
            </a:r>
          </a:p>
        </p:txBody>
      </p:sp>
      <p:sp>
        <p:nvSpPr>
          <p:cNvPr id="3" name="Text Placeholder 2">
            <a:extLst>
              <a:ext uri="{FF2B5EF4-FFF2-40B4-BE49-F238E27FC236}">
                <a16:creationId xmlns:a16="http://schemas.microsoft.com/office/drawing/2014/main" id="{8C7F0E1C-4244-E341-BE32-D717B3DA9DB0}"/>
              </a:ext>
            </a:extLst>
          </p:cNvPr>
          <p:cNvSpPr>
            <a:spLocks noGrp="1"/>
          </p:cNvSpPr>
          <p:nvPr>
            <p:ph type="body" idx="1"/>
          </p:nvPr>
        </p:nvSpPr>
        <p:spPr>
          <a:xfrm>
            <a:off x="1332334" y="773496"/>
            <a:ext cx="7038900" cy="3929131"/>
          </a:xfrm>
        </p:spPr>
        <p:txBody>
          <a:bodyPr/>
          <a:lstStyle/>
          <a:p>
            <a:r>
              <a:rPr lang="en-US" sz="1600" dirty="0"/>
              <a:t>Booleans, and, or, not, …</a:t>
            </a:r>
          </a:p>
          <a:p>
            <a:r>
              <a:rPr lang="en-US" sz="1600" dirty="0"/>
              <a:t>String escaping, single quoted strings, string slicing, negative indexing</a:t>
            </a:r>
          </a:p>
          <a:p>
            <a:r>
              <a:rPr lang="en-US" sz="1600" dirty="0"/>
              <a:t>Compound assignment operators like +=, -=</a:t>
            </a:r>
          </a:p>
          <a:p>
            <a:r>
              <a:rPr lang="en-US" sz="1600" dirty="0"/>
              <a:t>Object orientation, methods (everything is functional now)</a:t>
            </a:r>
          </a:p>
          <a:p>
            <a:r>
              <a:rPr lang="en-US" sz="1600" dirty="0"/>
              <a:t>Mutable data structures, arrays</a:t>
            </a:r>
          </a:p>
          <a:p>
            <a:r>
              <a:rPr lang="en-US" sz="1600" dirty="0"/>
              <a:t>Ranges except range(start, end)</a:t>
            </a:r>
          </a:p>
          <a:p>
            <a:r>
              <a:rPr lang="en-US" sz="1600" dirty="0"/>
              <a:t>Data type discussion</a:t>
            </a:r>
          </a:p>
          <a:p>
            <a:r>
              <a:rPr lang="en-US" sz="1600" dirty="0"/>
              <a:t>“Laundry lists” (i.e., operators)</a:t>
            </a:r>
          </a:p>
          <a:p>
            <a:r>
              <a:rPr lang="en-US" sz="1600" dirty="0"/>
              <a:t>External libraries</a:t>
            </a:r>
          </a:p>
          <a:p>
            <a:r>
              <a:rPr lang="en-US" sz="1600" dirty="0" err="1"/>
              <a:t>Elif</a:t>
            </a:r>
            <a:endParaRPr lang="en-US" sz="1600" dirty="0"/>
          </a:p>
          <a:p>
            <a:r>
              <a:rPr lang="en-US" sz="1600" dirty="0"/>
              <a:t>While loops</a:t>
            </a:r>
          </a:p>
          <a:p>
            <a:r>
              <a:rPr lang="en-US" sz="1600" dirty="0"/>
              <a:t>Infinite loop interruption</a:t>
            </a:r>
          </a:p>
          <a:p>
            <a:r>
              <a:rPr lang="en-US" sz="1600" dirty="0"/>
              <a:t>Comments (except commenting out functions)</a:t>
            </a:r>
          </a:p>
          <a:p>
            <a:endParaRPr lang="en-US" dirty="0"/>
          </a:p>
        </p:txBody>
      </p:sp>
    </p:spTree>
    <p:extLst>
      <p:ext uri="{BB962C8B-B14F-4D97-AF65-F5344CB8AC3E}">
        <p14:creationId xmlns:p14="http://schemas.microsoft.com/office/powerpoint/2010/main" val="34001875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165886-6F45-2942-AD6D-3869DA1B60CA}"/>
              </a:ext>
            </a:extLst>
          </p:cNvPr>
          <p:cNvSpPr>
            <a:spLocks noGrp="1"/>
          </p:cNvSpPr>
          <p:nvPr>
            <p:ph type="title"/>
          </p:nvPr>
        </p:nvSpPr>
        <p:spPr/>
        <p:txBody>
          <a:bodyPr/>
          <a:lstStyle/>
          <a:p>
            <a:r>
              <a:rPr lang="en-US" dirty="0"/>
              <a:t>Examples of lists</a:t>
            </a:r>
          </a:p>
        </p:txBody>
      </p:sp>
      <p:sp>
        <p:nvSpPr>
          <p:cNvPr id="4" name="Text Placeholder 3">
            <a:extLst>
              <a:ext uri="{FF2B5EF4-FFF2-40B4-BE49-F238E27FC236}">
                <a16:creationId xmlns:a16="http://schemas.microsoft.com/office/drawing/2014/main" id="{D56D10C9-3153-604B-BDF8-25BEBE5DCC7B}"/>
              </a:ext>
            </a:extLst>
          </p:cNvPr>
          <p:cNvSpPr>
            <a:spLocks noGrp="1"/>
          </p:cNvSpPr>
          <p:nvPr>
            <p:ph type="body" idx="1"/>
          </p:nvPr>
        </p:nvSpPr>
        <p:spPr>
          <a:xfrm>
            <a:off x="966494" y="818613"/>
            <a:ext cx="7639714" cy="2911200"/>
          </a:xfrm>
        </p:spPr>
        <p:txBody>
          <a:bodyPr/>
          <a:lstStyle/>
          <a:p>
            <a:r>
              <a:rPr lang="en-US" sz="2000" dirty="0">
                <a:latin typeface="Courier New" panose="02070309020205020404" pitchFamily="49" charset="0"/>
                <a:cs typeface="Courier New" panose="02070309020205020404" pitchFamily="49" charset="0"/>
              </a:rPr>
              <a:t>[ 1, -5, 3 ] 		</a:t>
            </a:r>
            <a:r>
              <a:rPr lang="en-US" sz="2000" dirty="0"/>
              <a:t>a list of numbers</a:t>
            </a:r>
          </a:p>
          <a:p>
            <a:r>
              <a:rPr lang="en-US" sz="2000" dirty="0">
                <a:latin typeface="Courier New" panose="02070309020205020404" pitchFamily="49" charset="0"/>
                <a:cs typeface="Courier New" panose="02070309020205020404" pitchFamily="49" charset="0"/>
              </a:rPr>
              <a:t>[ “dogs”, “cats” ]</a:t>
            </a:r>
            <a:r>
              <a:rPr lang="en-US" sz="2000" dirty="0"/>
              <a:t>	a list of strings</a:t>
            </a:r>
          </a:p>
          <a:p>
            <a:r>
              <a:rPr lang="en-US" sz="2000" dirty="0">
                <a:latin typeface="Courier New" panose="02070309020205020404" pitchFamily="49" charset="0"/>
                <a:cs typeface="Courier New" panose="02070309020205020404" pitchFamily="49" charset="0"/>
              </a:rPr>
              <a:t>[]</a:t>
            </a:r>
            <a:r>
              <a:rPr lang="en-US" sz="2000" dirty="0"/>
              <a:t>				an empty list</a:t>
            </a:r>
          </a:p>
          <a:p>
            <a:r>
              <a:rPr lang="en-US" sz="2000" dirty="0">
                <a:latin typeface="Courier New" panose="02070309020205020404" pitchFamily="49" charset="0"/>
                <a:cs typeface="Courier New" panose="02070309020205020404" pitchFamily="49" charset="0"/>
              </a:rPr>
              <a:t>[4]	</a:t>
            </a:r>
            <a:r>
              <a:rPr lang="en-US" sz="2000" dirty="0"/>
              <a:t>		a list with one number</a:t>
            </a:r>
          </a:p>
          <a:p>
            <a:pPr marL="146050" indent="0">
              <a:buNone/>
            </a:pPr>
            <a:endParaRPr lang="en-US" sz="1600" dirty="0"/>
          </a:p>
        </p:txBody>
      </p:sp>
    </p:spTree>
    <p:extLst>
      <p:ext uri="{BB962C8B-B14F-4D97-AF65-F5344CB8AC3E}">
        <p14:creationId xmlns:p14="http://schemas.microsoft.com/office/powerpoint/2010/main" val="42188539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165886-6F45-2942-AD6D-3869DA1B60CA}"/>
              </a:ext>
            </a:extLst>
          </p:cNvPr>
          <p:cNvSpPr>
            <a:spLocks noGrp="1"/>
          </p:cNvSpPr>
          <p:nvPr>
            <p:ph type="title"/>
          </p:nvPr>
        </p:nvSpPr>
        <p:spPr/>
        <p:txBody>
          <a:bodyPr/>
          <a:lstStyle/>
          <a:p>
            <a:r>
              <a:rPr lang="en-US" dirty="0"/>
              <a:t>Examples of lists</a:t>
            </a:r>
          </a:p>
        </p:txBody>
      </p:sp>
      <p:sp>
        <p:nvSpPr>
          <p:cNvPr id="4" name="Text Placeholder 3">
            <a:extLst>
              <a:ext uri="{FF2B5EF4-FFF2-40B4-BE49-F238E27FC236}">
                <a16:creationId xmlns:a16="http://schemas.microsoft.com/office/drawing/2014/main" id="{D56D10C9-3153-604B-BDF8-25BEBE5DCC7B}"/>
              </a:ext>
            </a:extLst>
          </p:cNvPr>
          <p:cNvSpPr>
            <a:spLocks noGrp="1"/>
          </p:cNvSpPr>
          <p:nvPr>
            <p:ph type="body" idx="1"/>
          </p:nvPr>
        </p:nvSpPr>
        <p:spPr>
          <a:xfrm>
            <a:off x="966494" y="818613"/>
            <a:ext cx="7639714" cy="2911200"/>
          </a:xfrm>
        </p:spPr>
        <p:txBody>
          <a:bodyPr/>
          <a:lstStyle/>
          <a:p>
            <a:r>
              <a:rPr lang="en-US" sz="2000" dirty="0">
                <a:latin typeface="Courier New" panose="02070309020205020404" pitchFamily="49" charset="0"/>
                <a:cs typeface="Courier New" panose="02070309020205020404" pitchFamily="49" charset="0"/>
              </a:rPr>
              <a:t>[ 1, -5, 3 ] 		</a:t>
            </a:r>
            <a:r>
              <a:rPr lang="en-US" sz="2000" dirty="0"/>
              <a:t>a list of numbers</a:t>
            </a:r>
          </a:p>
          <a:p>
            <a:r>
              <a:rPr lang="en-US" sz="2000" dirty="0">
                <a:latin typeface="Courier New" panose="02070309020205020404" pitchFamily="49" charset="0"/>
                <a:cs typeface="Courier New" panose="02070309020205020404" pitchFamily="49" charset="0"/>
              </a:rPr>
              <a:t>[ “dogs”, “cats” ]</a:t>
            </a:r>
            <a:r>
              <a:rPr lang="en-US" sz="2000" dirty="0"/>
              <a:t>	a list of strings</a:t>
            </a:r>
          </a:p>
          <a:p>
            <a:r>
              <a:rPr lang="en-US" sz="2000" dirty="0">
                <a:latin typeface="Courier New" panose="02070309020205020404" pitchFamily="49" charset="0"/>
                <a:cs typeface="Courier New" panose="02070309020205020404" pitchFamily="49" charset="0"/>
              </a:rPr>
              <a:t>[]</a:t>
            </a:r>
            <a:r>
              <a:rPr lang="en-US" sz="2000" dirty="0"/>
              <a:t>				an empty list</a:t>
            </a:r>
          </a:p>
          <a:p>
            <a:r>
              <a:rPr lang="en-US" sz="2000" dirty="0">
                <a:latin typeface="Courier New" panose="02070309020205020404" pitchFamily="49" charset="0"/>
                <a:cs typeface="Courier New" panose="02070309020205020404" pitchFamily="49" charset="0"/>
              </a:rPr>
              <a:t>[4]	</a:t>
            </a:r>
            <a:r>
              <a:rPr lang="en-US" sz="2000" dirty="0"/>
              <a:t>		a list with one number</a:t>
            </a:r>
          </a:p>
          <a:p>
            <a:pPr marL="146050" indent="0">
              <a:buNone/>
            </a:pPr>
            <a:endParaRPr lang="en-US" sz="1600" dirty="0"/>
          </a:p>
        </p:txBody>
      </p:sp>
      <p:sp>
        <p:nvSpPr>
          <p:cNvPr id="5" name="Oval Callout 4">
            <a:extLst>
              <a:ext uri="{FF2B5EF4-FFF2-40B4-BE49-F238E27FC236}">
                <a16:creationId xmlns:a16="http://schemas.microsoft.com/office/drawing/2014/main" id="{45786754-04BC-BD4C-BFEF-621269A291BD}"/>
              </a:ext>
            </a:extLst>
          </p:cNvPr>
          <p:cNvSpPr/>
          <p:nvPr/>
        </p:nvSpPr>
        <p:spPr>
          <a:xfrm>
            <a:off x="4443479" y="62803"/>
            <a:ext cx="2996241" cy="787309"/>
          </a:xfrm>
          <a:prstGeom prst="wedgeEllipseCallout">
            <a:avLst>
              <a:gd name="adj1" fmla="val -83540"/>
              <a:gd name="adj2" fmla="val 796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Lists use “square brackets”  [ ]</a:t>
            </a:r>
            <a:endParaRPr lang="en-US" sz="1800" dirty="0">
              <a:solidFill>
                <a:sysClr val="windowText" lastClr="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66144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165886-6F45-2942-AD6D-3869DA1B60CA}"/>
              </a:ext>
            </a:extLst>
          </p:cNvPr>
          <p:cNvSpPr>
            <a:spLocks noGrp="1"/>
          </p:cNvSpPr>
          <p:nvPr>
            <p:ph type="title"/>
          </p:nvPr>
        </p:nvSpPr>
        <p:spPr/>
        <p:txBody>
          <a:bodyPr/>
          <a:lstStyle/>
          <a:p>
            <a:r>
              <a:rPr lang="en-US" dirty="0"/>
              <a:t>Examples of lists</a:t>
            </a:r>
          </a:p>
        </p:txBody>
      </p:sp>
      <p:sp>
        <p:nvSpPr>
          <p:cNvPr id="4" name="Text Placeholder 3">
            <a:extLst>
              <a:ext uri="{FF2B5EF4-FFF2-40B4-BE49-F238E27FC236}">
                <a16:creationId xmlns:a16="http://schemas.microsoft.com/office/drawing/2014/main" id="{D56D10C9-3153-604B-BDF8-25BEBE5DCC7B}"/>
              </a:ext>
            </a:extLst>
          </p:cNvPr>
          <p:cNvSpPr>
            <a:spLocks noGrp="1"/>
          </p:cNvSpPr>
          <p:nvPr>
            <p:ph type="body" idx="1"/>
          </p:nvPr>
        </p:nvSpPr>
        <p:spPr>
          <a:xfrm>
            <a:off x="966494" y="818613"/>
            <a:ext cx="7639714" cy="2911200"/>
          </a:xfrm>
        </p:spPr>
        <p:txBody>
          <a:bodyPr/>
          <a:lstStyle/>
          <a:p>
            <a:r>
              <a:rPr lang="en-US" sz="2000" dirty="0">
                <a:latin typeface="Courier New" panose="02070309020205020404" pitchFamily="49" charset="0"/>
                <a:cs typeface="Courier New" panose="02070309020205020404" pitchFamily="49" charset="0"/>
              </a:rPr>
              <a:t>[ 1, -5, 3 ] 		</a:t>
            </a:r>
            <a:r>
              <a:rPr lang="en-US" sz="2000" dirty="0"/>
              <a:t>a list of numbers</a:t>
            </a:r>
          </a:p>
          <a:p>
            <a:r>
              <a:rPr lang="en-US" sz="2000" dirty="0">
                <a:latin typeface="Courier New" panose="02070309020205020404" pitchFamily="49" charset="0"/>
                <a:cs typeface="Courier New" panose="02070309020205020404" pitchFamily="49" charset="0"/>
              </a:rPr>
              <a:t>[ “dogs”, “cats” ]</a:t>
            </a:r>
            <a:r>
              <a:rPr lang="en-US" sz="2000" dirty="0"/>
              <a:t>	a list of strings</a:t>
            </a:r>
          </a:p>
          <a:p>
            <a:r>
              <a:rPr lang="en-US" sz="2000" dirty="0">
                <a:latin typeface="Courier New" panose="02070309020205020404" pitchFamily="49" charset="0"/>
                <a:cs typeface="Courier New" panose="02070309020205020404" pitchFamily="49" charset="0"/>
              </a:rPr>
              <a:t>[]</a:t>
            </a:r>
            <a:r>
              <a:rPr lang="en-US" sz="2000" dirty="0"/>
              <a:t>				an empty list</a:t>
            </a:r>
          </a:p>
          <a:p>
            <a:r>
              <a:rPr lang="en-US" sz="2000" dirty="0">
                <a:latin typeface="Courier New" panose="02070309020205020404" pitchFamily="49" charset="0"/>
                <a:cs typeface="Courier New" panose="02070309020205020404" pitchFamily="49" charset="0"/>
              </a:rPr>
              <a:t>[4]	</a:t>
            </a:r>
            <a:r>
              <a:rPr lang="en-US" sz="2000" dirty="0"/>
              <a:t>		a list with one number</a:t>
            </a:r>
          </a:p>
          <a:p>
            <a:pPr marL="146050" indent="0">
              <a:buNone/>
            </a:pPr>
            <a:endParaRPr lang="en-US" sz="1600" dirty="0"/>
          </a:p>
          <a:p>
            <a:pPr marL="146050" indent="0">
              <a:buNone/>
            </a:pPr>
            <a:r>
              <a:rPr lang="en-US" sz="2000" dirty="0">
                <a:solidFill>
                  <a:srgbClr val="FFFF00"/>
                </a:solidFill>
              </a:rPr>
              <a:t>Fun fact: a string is a list of letters, and everything you can do with strings you can also do with other lists</a:t>
            </a:r>
          </a:p>
          <a:p>
            <a:pPr marL="146050" indent="0">
              <a:buNone/>
            </a:pPr>
            <a:endParaRPr lang="en-US" sz="1000" dirty="0">
              <a:solidFill>
                <a:srgbClr val="FFFF00"/>
              </a:solidFill>
            </a:endParaRPr>
          </a:p>
          <a:p>
            <a:pPr marL="146050" indent="0">
              <a:buNone/>
            </a:pPr>
            <a:r>
              <a:rPr lang="en-US" sz="2000" dirty="0">
                <a:solidFill>
                  <a:schemeClr val="bg1"/>
                </a:solidFill>
              </a:rPr>
              <a:t>For example: </a:t>
            </a:r>
          </a:p>
          <a:p>
            <a:pPr marL="146050" indent="0">
              <a:buNone/>
            </a:pP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len</a:t>
            </a:r>
            <a:r>
              <a:rPr lang="en-US" sz="2000" dirty="0">
                <a:solidFill>
                  <a:schemeClr val="bg1"/>
                </a:solidFill>
                <a:latin typeface="Courier New" panose="02070309020205020404" pitchFamily="49" charset="0"/>
                <a:cs typeface="Courier New" panose="02070309020205020404" pitchFamily="49" charset="0"/>
              </a:rPr>
              <a:t>(</a:t>
            </a:r>
            <a:r>
              <a:rPr lang="en-US" sz="800" dirty="0">
                <a:solidFill>
                  <a:schemeClr val="bg1"/>
                </a:solidFill>
                <a:latin typeface="Courier New" panose="02070309020205020404" pitchFamily="49" charset="0"/>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 “dogs”, “cats”, “mice” ]</a:t>
            </a:r>
            <a:r>
              <a:rPr lang="en-US" sz="800" dirty="0">
                <a:solidFill>
                  <a:schemeClr val="bg1"/>
                </a:solidFill>
                <a:latin typeface="Courier New" panose="02070309020205020404" pitchFamily="49" charset="0"/>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a:t>
            </a:r>
            <a:r>
              <a:rPr lang="en-US" sz="2000" dirty="0">
                <a:solidFill>
                  <a:schemeClr val="bg1"/>
                </a:solidFill>
                <a:latin typeface="+mn-lt"/>
                <a:cs typeface="Courier New" panose="02070309020205020404" pitchFamily="49" charset="0"/>
              </a:rPr>
              <a:t> </a:t>
            </a:r>
            <a:r>
              <a:rPr lang="en-US" sz="2000" dirty="0">
                <a:solidFill>
                  <a:srgbClr val="FFFF00"/>
                </a:solidFill>
              </a:rPr>
              <a:t>is</a:t>
            </a:r>
            <a:r>
              <a:rPr lang="en-US" sz="2000" dirty="0">
                <a:solidFill>
                  <a:schemeClr val="bg1"/>
                </a:solidFill>
              </a:rPr>
              <a:t>  3</a:t>
            </a:r>
          </a:p>
          <a:p>
            <a:pPr marL="146050" indent="0">
              <a:buNone/>
            </a:pPr>
            <a:r>
              <a:rPr lang="en-US" sz="2000" dirty="0">
                <a:solidFill>
                  <a:schemeClr val="bg1"/>
                </a:solidFill>
              </a:rPr>
              <a:t>	</a:t>
            </a:r>
            <a:r>
              <a:rPr lang="en-US" sz="2000" dirty="0">
                <a:solidFill>
                  <a:schemeClr val="bg1"/>
                </a:solidFill>
                <a:latin typeface="Courier New" panose="02070309020205020404" pitchFamily="49" charset="0"/>
                <a:cs typeface="Courier New" panose="02070309020205020404" pitchFamily="49" charset="0"/>
              </a:rPr>
              <a:t>[ “dogs” ] + [ “cats ] </a:t>
            </a:r>
            <a:r>
              <a:rPr lang="en-US" sz="2000" dirty="0">
                <a:solidFill>
                  <a:srgbClr val="FFFF00"/>
                </a:solidFill>
                <a:latin typeface="+mj-lt"/>
                <a:cs typeface="Courier New" panose="02070309020205020404" pitchFamily="49" charset="0"/>
              </a:rPr>
              <a:t>is</a:t>
            </a:r>
            <a:r>
              <a:rPr lang="en-US" sz="2000" dirty="0">
                <a:solidFill>
                  <a:schemeClr val="bg1"/>
                </a:solidFill>
                <a:latin typeface="+mj-lt"/>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 “dogs”, “cats” ]</a:t>
            </a:r>
            <a:r>
              <a:rPr lang="en-US" sz="800" dirty="0">
                <a:solidFill>
                  <a:schemeClr val="bg1"/>
                </a:solidFill>
                <a:latin typeface="Courier New" panose="02070309020205020404" pitchFamily="49" charset="0"/>
                <a:cs typeface="Courier New" panose="02070309020205020404" pitchFamily="49" charset="0"/>
              </a:rPr>
              <a:t> </a:t>
            </a:r>
            <a:endParaRPr lang="en-US" sz="2000" dirty="0">
              <a:solidFill>
                <a:schemeClr val="bg1"/>
              </a:solidFill>
            </a:endParaRPr>
          </a:p>
        </p:txBody>
      </p:sp>
      <p:sp>
        <p:nvSpPr>
          <p:cNvPr id="5" name="Oval Callout 4">
            <a:extLst>
              <a:ext uri="{FF2B5EF4-FFF2-40B4-BE49-F238E27FC236}">
                <a16:creationId xmlns:a16="http://schemas.microsoft.com/office/drawing/2014/main" id="{45786754-04BC-BD4C-BFEF-621269A291BD}"/>
              </a:ext>
            </a:extLst>
          </p:cNvPr>
          <p:cNvSpPr/>
          <p:nvPr/>
        </p:nvSpPr>
        <p:spPr>
          <a:xfrm>
            <a:off x="4443479" y="62803"/>
            <a:ext cx="2996241" cy="787309"/>
          </a:xfrm>
          <a:prstGeom prst="wedgeEllipseCallout">
            <a:avLst>
              <a:gd name="adj1" fmla="val -83540"/>
              <a:gd name="adj2" fmla="val 796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Lists use “square brackets”  [ ]</a:t>
            </a:r>
            <a:endParaRPr lang="en-US" sz="1800" dirty="0">
              <a:solidFill>
                <a:sysClr val="windowText" lastClr="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4238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F59C-D9EC-5945-B00B-1D096398AB4E}"/>
              </a:ext>
            </a:extLst>
          </p:cNvPr>
          <p:cNvSpPr>
            <a:spLocks noGrp="1"/>
          </p:cNvSpPr>
          <p:nvPr>
            <p:ph type="title"/>
          </p:nvPr>
        </p:nvSpPr>
        <p:spPr>
          <a:xfrm>
            <a:off x="1181859" y="207700"/>
            <a:ext cx="7038900" cy="696426"/>
          </a:xfrm>
        </p:spPr>
        <p:txBody>
          <a:bodyPr/>
          <a:lstStyle/>
          <a:p>
            <a:r>
              <a:rPr lang="en-US" dirty="0"/>
              <a:t>Example function with lists</a:t>
            </a:r>
          </a:p>
        </p:txBody>
      </p:sp>
      <p:sp>
        <p:nvSpPr>
          <p:cNvPr id="3" name="Text Placeholder 2">
            <a:extLst>
              <a:ext uri="{FF2B5EF4-FFF2-40B4-BE49-F238E27FC236}">
                <a16:creationId xmlns:a16="http://schemas.microsoft.com/office/drawing/2014/main" id="{313A622F-F57F-7A48-92A7-958755BE526D}"/>
              </a:ext>
            </a:extLst>
          </p:cNvPr>
          <p:cNvSpPr>
            <a:spLocks noGrp="1"/>
          </p:cNvSpPr>
          <p:nvPr>
            <p:ph type="body" idx="1"/>
          </p:nvPr>
        </p:nvSpPr>
        <p:spPr>
          <a:xfrm>
            <a:off x="1181859" y="723445"/>
            <a:ext cx="7135665" cy="2911200"/>
          </a:xfrm>
        </p:spPr>
        <p:txBody>
          <a:bodyPr/>
          <a:lstStyle/>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addToList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 x)</a:t>
            </a:r>
            <a:r>
              <a:rPr lang="en-US" sz="2400" dirty="0">
                <a:latin typeface="+mj-lt"/>
                <a:cs typeface="Courier New" panose="02070309020205020404" pitchFamily="49" charset="0"/>
              </a:rPr>
              <a:t> </a:t>
            </a:r>
            <a:r>
              <a:rPr lang="en-US" sz="2400" dirty="0"/>
              <a:t>that returns a new list consisting of </a:t>
            </a:r>
            <a:r>
              <a:rPr lang="en-US" sz="2400" dirty="0" err="1">
                <a:latin typeface="Courier New" panose="02070309020205020404" pitchFamily="49" charset="0"/>
                <a:cs typeface="Courier New" panose="02070309020205020404" pitchFamily="49" charset="0"/>
              </a:rPr>
              <a:t>Lst</a:t>
            </a:r>
            <a:r>
              <a:rPr lang="en-US" sz="2400" dirty="0"/>
              <a:t> and </a:t>
            </a:r>
            <a:r>
              <a:rPr lang="en-US" sz="2400" dirty="0">
                <a:latin typeface="Courier New" panose="02070309020205020404" pitchFamily="49" charset="0"/>
                <a:cs typeface="Courier New" panose="02070309020205020404" pitchFamily="49" charset="0"/>
              </a:rPr>
              <a:t>x</a:t>
            </a:r>
          </a:p>
          <a:p>
            <a:pPr marL="146050" indent="0">
              <a:buNone/>
            </a:pPr>
            <a:endParaRPr lang="en-US" sz="800" dirty="0">
              <a:latin typeface="Courier New" panose="02070309020205020404" pitchFamily="49" charset="0"/>
              <a:cs typeface="Courier New" panose="02070309020205020404" pitchFamily="49" charset="0"/>
            </a:endParaRPr>
          </a:p>
          <a:p>
            <a:pPr marL="146050" indent="0">
              <a:buNone/>
            </a:pPr>
            <a:r>
              <a:rPr lang="en-US" sz="1800" dirty="0">
                <a:latin typeface="+mj-lt"/>
                <a:cs typeface="Courier New" panose="02070309020205020404" pitchFamily="49" charset="0"/>
              </a:rPr>
              <a:t>For example </a:t>
            </a:r>
            <a:r>
              <a:rPr lang="en-US" sz="1800" dirty="0" err="1">
                <a:latin typeface="Courier New" panose="02070309020205020404" pitchFamily="49" charset="0"/>
                <a:cs typeface="Courier New" panose="02070309020205020404" pitchFamily="49" charset="0"/>
              </a:rPr>
              <a:t>addToList</a:t>
            </a:r>
            <a:r>
              <a:rPr lang="en-US" sz="1800" dirty="0">
                <a:latin typeface="Courier New" panose="02070309020205020404" pitchFamily="49" charset="0"/>
                <a:cs typeface="Courier New" panose="02070309020205020404" pitchFamily="49" charset="0"/>
              </a:rPr>
              <a:t>([ “apples”, “juice” ], “milk”) </a:t>
            </a:r>
            <a:r>
              <a:rPr lang="en-US" sz="1800" dirty="0">
                <a:latin typeface="+mj-lt"/>
                <a:cs typeface="Courier New" panose="02070309020205020404" pitchFamily="49" charset="0"/>
              </a:rPr>
              <a:t>becomes </a:t>
            </a:r>
            <a:r>
              <a:rPr lang="en-US" sz="1800" dirty="0">
                <a:latin typeface="Courier New" panose="02070309020205020404" pitchFamily="49" charset="0"/>
                <a:cs typeface="Courier New" panose="02070309020205020404" pitchFamily="49" charset="0"/>
              </a:rPr>
              <a:t>[ “apples”, “juice”, “milk” ]</a:t>
            </a:r>
            <a:endParaRPr lang="en-US"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7245578B-2605-9844-8049-769F6D78B380}"/>
              </a:ext>
            </a:extLst>
          </p:cNvPr>
          <p:cNvPicPr>
            <a:picLocks noChangeAspect="1"/>
          </p:cNvPicPr>
          <p:nvPr/>
        </p:nvPicPr>
        <p:blipFill>
          <a:blip r:embed="rId3"/>
          <a:stretch>
            <a:fillRect/>
          </a:stretch>
        </p:blipFill>
        <p:spPr>
          <a:xfrm>
            <a:off x="826475" y="2632131"/>
            <a:ext cx="7749670" cy="2020824"/>
          </a:xfrm>
          <a:prstGeom prst="rect">
            <a:avLst/>
          </a:prstGeom>
        </p:spPr>
      </p:pic>
    </p:spTree>
    <p:extLst>
      <p:ext uri="{BB962C8B-B14F-4D97-AF65-F5344CB8AC3E}">
        <p14:creationId xmlns:p14="http://schemas.microsoft.com/office/powerpoint/2010/main" val="3428341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F59C-D9EC-5945-B00B-1D096398AB4E}"/>
              </a:ext>
            </a:extLst>
          </p:cNvPr>
          <p:cNvSpPr>
            <a:spLocks noGrp="1"/>
          </p:cNvSpPr>
          <p:nvPr>
            <p:ph type="title"/>
          </p:nvPr>
        </p:nvSpPr>
        <p:spPr>
          <a:xfrm>
            <a:off x="1181859" y="207700"/>
            <a:ext cx="7038900" cy="696426"/>
          </a:xfrm>
        </p:spPr>
        <p:txBody>
          <a:bodyPr/>
          <a:lstStyle/>
          <a:p>
            <a:r>
              <a:rPr lang="en-US" dirty="0"/>
              <a:t>Example function with lists</a:t>
            </a:r>
          </a:p>
        </p:txBody>
      </p:sp>
      <p:sp>
        <p:nvSpPr>
          <p:cNvPr id="3" name="Text Placeholder 2">
            <a:extLst>
              <a:ext uri="{FF2B5EF4-FFF2-40B4-BE49-F238E27FC236}">
                <a16:creationId xmlns:a16="http://schemas.microsoft.com/office/drawing/2014/main" id="{313A622F-F57F-7A48-92A7-958755BE526D}"/>
              </a:ext>
            </a:extLst>
          </p:cNvPr>
          <p:cNvSpPr>
            <a:spLocks noGrp="1"/>
          </p:cNvSpPr>
          <p:nvPr>
            <p:ph type="body" idx="1"/>
          </p:nvPr>
        </p:nvSpPr>
        <p:spPr>
          <a:xfrm>
            <a:off x="1181859" y="723445"/>
            <a:ext cx="7135665" cy="2911200"/>
          </a:xfrm>
        </p:spPr>
        <p:txBody>
          <a:bodyPr/>
          <a:lstStyle/>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addToList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 x)</a:t>
            </a:r>
            <a:r>
              <a:rPr lang="en-US" sz="2400" dirty="0">
                <a:latin typeface="+mj-lt"/>
                <a:cs typeface="Courier New" panose="02070309020205020404" pitchFamily="49" charset="0"/>
              </a:rPr>
              <a:t> </a:t>
            </a:r>
            <a:r>
              <a:rPr lang="en-US" sz="2400" dirty="0"/>
              <a:t>that returns a new list consisting of </a:t>
            </a:r>
            <a:r>
              <a:rPr lang="en-US" sz="2400" dirty="0" err="1">
                <a:latin typeface="Courier New" panose="02070309020205020404" pitchFamily="49" charset="0"/>
                <a:cs typeface="Courier New" panose="02070309020205020404" pitchFamily="49" charset="0"/>
              </a:rPr>
              <a:t>Lst</a:t>
            </a:r>
            <a:r>
              <a:rPr lang="en-US" sz="2400" dirty="0"/>
              <a:t> and </a:t>
            </a:r>
            <a:r>
              <a:rPr lang="en-US" sz="2400" dirty="0">
                <a:latin typeface="Courier New" panose="02070309020205020404" pitchFamily="49" charset="0"/>
                <a:cs typeface="Courier New" panose="02070309020205020404" pitchFamily="49" charset="0"/>
              </a:rPr>
              <a:t>x</a:t>
            </a:r>
          </a:p>
          <a:p>
            <a:pPr marL="146050" indent="0">
              <a:buNone/>
            </a:pPr>
            <a:endParaRPr lang="en-US" sz="800" dirty="0">
              <a:latin typeface="Courier New" panose="02070309020205020404" pitchFamily="49" charset="0"/>
              <a:cs typeface="Courier New" panose="02070309020205020404" pitchFamily="49" charset="0"/>
            </a:endParaRPr>
          </a:p>
          <a:p>
            <a:pPr marL="146050" indent="0">
              <a:buNone/>
            </a:pPr>
            <a:r>
              <a:rPr lang="en-US" sz="1800" dirty="0">
                <a:latin typeface="+mj-lt"/>
                <a:cs typeface="Courier New" panose="02070309020205020404" pitchFamily="49" charset="0"/>
              </a:rPr>
              <a:t>For example </a:t>
            </a:r>
            <a:r>
              <a:rPr lang="en-US" sz="1800" dirty="0" err="1">
                <a:latin typeface="Courier New" panose="02070309020205020404" pitchFamily="49" charset="0"/>
                <a:cs typeface="Courier New" panose="02070309020205020404" pitchFamily="49" charset="0"/>
              </a:rPr>
              <a:t>addToList</a:t>
            </a:r>
            <a:r>
              <a:rPr lang="en-US" sz="1800" dirty="0">
                <a:latin typeface="Courier New" panose="02070309020205020404" pitchFamily="49" charset="0"/>
                <a:cs typeface="Courier New" panose="02070309020205020404" pitchFamily="49" charset="0"/>
              </a:rPr>
              <a:t>([ “apples”, “juice” ], “milk”) </a:t>
            </a:r>
            <a:r>
              <a:rPr lang="en-US" sz="1800" dirty="0">
                <a:latin typeface="+mj-lt"/>
                <a:cs typeface="Courier New" panose="02070309020205020404" pitchFamily="49" charset="0"/>
              </a:rPr>
              <a:t>becomes </a:t>
            </a:r>
            <a:r>
              <a:rPr lang="en-US" sz="1800" dirty="0">
                <a:latin typeface="Courier New" panose="02070309020205020404" pitchFamily="49" charset="0"/>
                <a:cs typeface="Courier New" panose="02070309020205020404" pitchFamily="49" charset="0"/>
              </a:rPr>
              <a:t>[ “apples”, “juice”, “milk” ]</a:t>
            </a:r>
            <a:endParaRPr lang="en-US"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7245578B-2605-9844-8049-769F6D78B380}"/>
              </a:ext>
            </a:extLst>
          </p:cNvPr>
          <p:cNvPicPr>
            <a:picLocks noChangeAspect="1"/>
          </p:cNvPicPr>
          <p:nvPr/>
        </p:nvPicPr>
        <p:blipFill>
          <a:blip r:embed="rId3"/>
          <a:stretch>
            <a:fillRect/>
          </a:stretch>
        </p:blipFill>
        <p:spPr>
          <a:xfrm>
            <a:off x="826475" y="2632131"/>
            <a:ext cx="7749670" cy="2020824"/>
          </a:xfrm>
          <a:prstGeom prst="rect">
            <a:avLst/>
          </a:prstGeom>
        </p:spPr>
      </p:pic>
      <p:sp>
        <p:nvSpPr>
          <p:cNvPr id="5" name="Oval Callout 4">
            <a:extLst>
              <a:ext uri="{FF2B5EF4-FFF2-40B4-BE49-F238E27FC236}">
                <a16:creationId xmlns:a16="http://schemas.microsoft.com/office/drawing/2014/main" id="{E32B71DC-1068-9E46-8AEE-DC324C139A0D}"/>
              </a:ext>
            </a:extLst>
          </p:cNvPr>
          <p:cNvSpPr/>
          <p:nvPr/>
        </p:nvSpPr>
        <p:spPr>
          <a:xfrm>
            <a:off x="336952" y="4214950"/>
            <a:ext cx="2996241" cy="831660"/>
          </a:xfrm>
          <a:prstGeom prst="wedgeEllipseCallout">
            <a:avLst>
              <a:gd name="adj1" fmla="val 41077"/>
              <a:gd name="adj2" fmla="val -8901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List consisting of </a:t>
            </a:r>
            <a:r>
              <a:rPr lang="en-US" sz="1800" dirty="0">
                <a:solidFill>
                  <a:sysClr val="windowText" lastClr="000000"/>
                </a:solidFill>
                <a:latin typeface="Courier New" panose="02070309020205020404" pitchFamily="49" charset="0"/>
                <a:cs typeface="Courier New" panose="02070309020205020404" pitchFamily="49" charset="0"/>
              </a:rPr>
              <a:t>x</a:t>
            </a:r>
          </a:p>
          <a:p>
            <a:pPr algn="ctr"/>
            <a:r>
              <a:rPr lang="en-US" sz="1800" dirty="0">
                <a:solidFill>
                  <a:sysClr val="windowText" lastClr="000000"/>
                </a:solidFill>
                <a:latin typeface="+mj-lt"/>
                <a:cs typeface="Courier New" panose="02070309020205020404" pitchFamily="49" charset="0"/>
              </a:rPr>
              <a:t>(just one element)</a:t>
            </a:r>
          </a:p>
        </p:txBody>
      </p:sp>
    </p:spTree>
    <p:extLst>
      <p:ext uri="{BB962C8B-B14F-4D97-AF65-F5344CB8AC3E}">
        <p14:creationId xmlns:p14="http://schemas.microsoft.com/office/powerpoint/2010/main" val="17514614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F59C-D9EC-5945-B00B-1D096398AB4E}"/>
              </a:ext>
            </a:extLst>
          </p:cNvPr>
          <p:cNvSpPr>
            <a:spLocks noGrp="1"/>
          </p:cNvSpPr>
          <p:nvPr>
            <p:ph type="title"/>
          </p:nvPr>
        </p:nvSpPr>
        <p:spPr>
          <a:xfrm>
            <a:off x="1181859" y="207700"/>
            <a:ext cx="7038900" cy="696426"/>
          </a:xfrm>
        </p:spPr>
        <p:txBody>
          <a:bodyPr/>
          <a:lstStyle/>
          <a:p>
            <a:r>
              <a:rPr lang="en-US" dirty="0"/>
              <a:t>Try it out (and take turns!)</a:t>
            </a:r>
          </a:p>
        </p:txBody>
      </p:sp>
      <p:pic>
        <p:nvPicPr>
          <p:cNvPr id="4" name="Picture 3">
            <a:extLst>
              <a:ext uri="{FF2B5EF4-FFF2-40B4-BE49-F238E27FC236}">
                <a16:creationId xmlns:a16="http://schemas.microsoft.com/office/drawing/2014/main" id="{7245578B-2605-9844-8049-769F6D78B380}"/>
              </a:ext>
            </a:extLst>
          </p:cNvPr>
          <p:cNvPicPr>
            <a:picLocks noChangeAspect="1"/>
          </p:cNvPicPr>
          <p:nvPr/>
        </p:nvPicPr>
        <p:blipFill>
          <a:blip r:embed="rId3"/>
          <a:stretch>
            <a:fillRect/>
          </a:stretch>
        </p:blipFill>
        <p:spPr>
          <a:xfrm>
            <a:off x="387109" y="1000621"/>
            <a:ext cx="8369782" cy="2182526"/>
          </a:xfrm>
          <a:prstGeom prst="rect">
            <a:avLst/>
          </a:prstGeom>
        </p:spPr>
      </p:pic>
      <p:sp>
        <p:nvSpPr>
          <p:cNvPr id="8" name="Action Button: Forward or Next 7">
            <a:hlinkClick r:id="" action="ppaction://hlinkshowjump?jump=nextslide" highlightClick="1"/>
            <a:extLst>
              <a:ext uri="{FF2B5EF4-FFF2-40B4-BE49-F238E27FC236}">
                <a16:creationId xmlns:a16="http://schemas.microsoft.com/office/drawing/2014/main" id="{D036BC93-5431-DC45-9E6B-B9B582F968FB}"/>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38947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14BB2-EA03-DE4C-B97D-8EF68B8738D1}"/>
              </a:ext>
            </a:extLst>
          </p:cNvPr>
          <p:cNvSpPr>
            <a:spLocks noGrp="1"/>
          </p:cNvSpPr>
          <p:nvPr>
            <p:ph type="title"/>
          </p:nvPr>
        </p:nvSpPr>
        <p:spPr/>
        <p:txBody>
          <a:bodyPr/>
          <a:lstStyle/>
          <a:p>
            <a:r>
              <a:rPr lang="en-US" dirty="0"/>
              <a:t>What have we learned about lists?</a:t>
            </a:r>
          </a:p>
        </p:txBody>
      </p:sp>
      <p:sp>
        <p:nvSpPr>
          <p:cNvPr id="3" name="Text Placeholder 2">
            <a:extLst>
              <a:ext uri="{FF2B5EF4-FFF2-40B4-BE49-F238E27FC236}">
                <a16:creationId xmlns:a16="http://schemas.microsoft.com/office/drawing/2014/main" id="{CF415F6E-541A-D645-8A8B-2F4BF54306AA}"/>
              </a:ext>
            </a:extLst>
          </p:cNvPr>
          <p:cNvSpPr>
            <a:spLocks noGrp="1"/>
          </p:cNvSpPr>
          <p:nvPr>
            <p:ph type="body" idx="1"/>
          </p:nvPr>
        </p:nvSpPr>
        <p:spPr>
          <a:xfrm>
            <a:off x="804672" y="1567550"/>
            <a:ext cx="7918704" cy="2911200"/>
          </a:xfrm>
        </p:spPr>
        <p:txBody>
          <a:bodyPr/>
          <a:lstStyle/>
          <a:p>
            <a:r>
              <a:rPr lang="en-US" sz="2000" dirty="0"/>
              <a:t>You can put anything in a list</a:t>
            </a:r>
          </a:p>
          <a:p>
            <a:r>
              <a:rPr lang="en-US" sz="2000" dirty="0"/>
              <a:t>They are much like strings</a:t>
            </a:r>
          </a:p>
          <a:p>
            <a:r>
              <a:rPr lang="en-US" sz="2000" dirty="0"/>
              <a:t>We can glue two lists together  with </a:t>
            </a:r>
            <a:r>
              <a:rPr lang="en-US" sz="2000" dirty="0">
                <a:solidFill>
                  <a:srgbClr val="FFFF00"/>
                </a:solidFill>
              </a:rPr>
              <a:t>+</a:t>
            </a:r>
          </a:p>
          <a:p>
            <a:r>
              <a:rPr lang="en-US" sz="2000" dirty="0"/>
              <a:t>We can get the number of elements in list </a:t>
            </a:r>
            <a:r>
              <a:rPr lang="en-US" sz="2000" dirty="0" err="1">
                <a:solidFill>
                  <a:srgbClr val="FFFF00"/>
                </a:solidFill>
                <a:latin typeface="Courier New" panose="02070309020205020404" pitchFamily="49" charset="0"/>
                <a:cs typeface="Courier New" panose="02070309020205020404" pitchFamily="49" charset="0"/>
              </a:rPr>
              <a:t>Lst</a:t>
            </a:r>
            <a:r>
              <a:rPr lang="en-US" sz="2000" dirty="0"/>
              <a:t> using </a:t>
            </a:r>
            <a:r>
              <a:rPr lang="en-US" sz="2000" dirty="0" err="1">
                <a:solidFill>
                  <a:srgbClr val="FFFF00"/>
                </a:solidFill>
                <a:latin typeface="Courier New" panose="02070309020205020404" pitchFamily="49" charset="0"/>
                <a:cs typeface="Courier New" panose="02070309020205020404" pitchFamily="49" charset="0"/>
              </a:rPr>
              <a:t>len</a:t>
            </a:r>
            <a:r>
              <a:rPr lang="en-US" sz="2000" dirty="0">
                <a:solidFill>
                  <a:srgbClr val="FFFF00"/>
                </a:solidFill>
                <a:latin typeface="Courier New" panose="02070309020205020404" pitchFamily="49" charset="0"/>
                <a:cs typeface="Courier New" panose="02070309020205020404" pitchFamily="49" charset="0"/>
              </a:rPr>
              <a:t>(</a:t>
            </a:r>
            <a:r>
              <a:rPr lang="en-US" sz="2000" dirty="0" err="1">
                <a:solidFill>
                  <a:srgbClr val="FFFF00"/>
                </a:solidFill>
                <a:latin typeface="Courier New" panose="02070309020205020404" pitchFamily="49" charset="0"/>
                <a:cs typeface="Courier New" panose="02070309020205020404" pitchFamily="49" charset="0"/>
              </a:rPr>
              <a:t>Lst</a:t>
            </a:r>
            <a:r>
              <a:rPr lang="en-US" sz="2000" dirty="0">
                <a:solidFill>
                  <a:srgbClr val="FFFF00"/>
                </a:solidFill>
                <a:latin typeface="Courier New" panose="02070309020205020404" pitchFamily="49" charset="0"/>
                <a:cs typeface="Courier New" panose="02070309020205020404" pitchFamily="49" charset="0"/>
              </a:rPr>
              <a:t>)</a:t>
            </a:r>
          </a:p>
          <a:p>
            <a:r>
              <a:rPr lang="en-US" sz="2000" dirty="0"/>
              <a:t>Elements of a list are indexed from </a:t>
            </a:r>
            <a:r>
              <a:rPr lang="en-US" sz="2000" dirty="0">
                <a:solidFill>
                  <a:srgbClr val="FFFF00"/>
                </a:solidFill>
              </a:rPr>
              <a:t>0</a:t>
            </a:r>
          </a:p>
          <a:p>
            <a:r>
              <a:rPr lang="en-US" sz="2000" dirty="0"/>
              <a:t>To get the element of string </a:t>
            </a:r>
            <a:r>
              <a:rPr lang="en-US" sz="2000" dirty="0" err="1">
                <a:solidFill>
                  <a:srgbClr val="FFFF00"/>
                </a:solidFill>
                <a:latin typeface="Courier New" panose="02070309020205020404" pitchFamily="49" charset="0"/>
                <a:cs typeface="Courier New" panose="02070309020205020404" pitchFamily="49" charset="0"/>
              </a:rPr>
              <a:t>Lst</a:t>
            </a:r>
            <a:r>
              <a:rPr lang="en-US" sz="2000" dirty="0"/>
              <a:t> at index </a:t>
            </a:r>
            <a:r>
              <a:rPr lang="en-US" sz="2000" dirty="0">
                <a:solidFill>
                  <a:srgbClr val="FFFF00"/>
                </a:solidFill>
                <a:latin typeface="Courier New" panose="02070309020205020404" pitchFamily="49" charset="0"/>
                <a:cs typeface="Courier New" panose="02070309020205020404" pitchFamily="49" charset="0"/>
              </a:rPr>
              <a:t>x</a:t>
            </a:r>
            <a:r>
              <a:rPr lang="en-US" sz="2000" dirty="0"/>
              <a:t>, use </a:t>
            </a:r>
            <a:r>
              <a:rPr lang="en-US" sz="2000" dirty="0" err="1">
                <a:solidFill>
                  <a:srgbClr val="FFFF00"/>
                </a:solidFill>
                <a:latin typeface="Courier New" panose="02070309020205020404" pitchFamily="49" charset="0"/>
                <a:cs typeface="Courier New" panose="02070309020205020404" pitchFamily="49" charset="0"/>
              </a:rPr>
              <a:t>Lst</a:t>
            </a:r>
            <a:r>
              <a:rPr lang="en-US" sz="2000" dirty="0">
                <a:solidFill>
                  <a:srgbClr val="FFFF00"/>
                </a:solidFill>
                <a:latin typeface="Courier New" panose="02070309020205020404" pitchFamily="49" charset="0"/>
                <a:cs typeface="Courier New" panose="02070309020205020404" pitchFamily="49" charset="0"/>
              </a:rPr>
              <a:t>[x]</a:t>
            </a:r>
          </a:p>
        </p:txBody>
      </p:sp>
    </p:spTree>
    <p:extLst>
      <p:ext uri="{BB962C8B-B14F-4D97-AF65-F5344CB8AC3E}">
        <p14:creationId xmlns:p14="http://schemas.microsoft.com/office/powerpoint/2010/main" val="2798090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Variables </a:t>
            </a:r>
            <a:endParaRPr dirty="0"/>
          </a:p>
        </p:txBody>
      </p:sp>
    </p:spTree>
    <p:extLst>
      <p:ext uri="{BB962C8B-B14F-4D97-AF65-F5344CB8AC3E}">
        <p14:creationId xmlns:p14="http://schemas.microsoft.com/office/powerpoint/2010/main" val="14504593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EFC5F1-0A93-874F-9CC7-F82D3C6AA113}"/>
              </a:ext>
            </a:extLst>
          </p:cNvPr>
          <p:cNvSpPr>
            <a:spLocks noGrp="1"/>
          </p:cNvSpPr>
          <p:nvPr>
            <p:ph type="title"/>
          </p:nvPr>
        </p:nvSpPr>
        <p:spPr/>
        <p:txBody>
          <a:bodyPr/>
          <a:lstStyle/>
          <a:p>
            <a:r>
              <a:rPr lang="en-US" dirty="0"/>
              <a:t>How to keep a shopping list?</a:t>
            </a:r>
          </a:p>
        </p:txBody>
      </p:sp>
      <p:pic>
        <p:nvPicPr>
          <p:cNvPr id="2" name="Picture 1">
            <a:extLst>
              <a:ext uri="{FF2B5EF4-FFF2-40B4-BE49-F238E27FC236}">
                <a16:creationId xmlns:a16="http://schemas.microsoft.com/office/drawing/2014/main" id="{0DE6304D-0A68-8A4F-B45F-0F0FC9195501}"/>
              </a:ext>
            </a:extLst>
          </p:cNvPr>
          <p:cNvPicPr>
            <a:picLocks noChangeAspect="1"/>
          </p:cNvPicPr>
          <p:nvPr/>
        </p:nvPicPr>
        <p:blipFill>
          <a:blip r:embed="rId2"/>
          <a:stretch>
            <a:fillRect/>
          </a:stretch>
        </p:blipFill>
        <p:spPr>
          <a:xfrm>
            <a:off x="668493" y="1104648"/>
            <a:ext cx="7807013" cy="2174884"/>
          </a:xfrm>
          <a:prstGeom prst="rect">
            <a:avLst/>
          </a:prstGeom>
        </p:spPr>
      </p:pic>
      <p:sp>
        <p:nvSpPr>
          <p:cNvPr id="6" name="Rounded Rectangular Callout 5">
            <a:extLst>
              <a:ext uri="{FF2B5EF4-FFF2-40B4-BE49-F238E27FC236}">
                <a16:creationId xmlns:a16="http://schemas.microsoft.com/office/drawing/2014/main" id="{AFD4FE62-81BD-CC4D-81D1-11553144955B}"/>
              </a:ext>
            </a:extLst>
          </p:cNvPr>
          <p:cNvSpPr/>
          <p:nvPr/>
        </p:nvSpPr>
        <p:spPr>
          <a:xfrm>
            <a:off x="914754" y="3557573"/>
            <a:ext cx="7479438" cy="962557"/>
          </a:xfrm>
          <a:prstGeom prst="wedgeRoundRectCallout">
            <a:avLst>
              <a:gd name="adj1" fmla="val -10408"/>
              <a:gd name="adj2" fmla="val -1880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groceries</a:t>
            </a:r>
            <a:r>
              <a:rPr lang="en-US" sz="2000" dirty="0"/>
              <a:t> is a “variable”</a:t>
            </a:r>
          </a:p>
          <a:p>
            <a:pPr algn="ctr"/>
            <a:r>
              <a:rPr lang="en-US" sz="2000" b="1" dirty="0"/>
              <a:t>Variables remember values so you can use them later</a:t>
            </a:r>
          </a:p>
        </p:txBody>
      </p:sp>
      <p:pic>
        <p:nvPicPr>
          <p:cNvPr id="5" name="Picture 4">
            <a:extLst>
              <a:ext uri="{FF2B5EF4-FFF2-40B4-BE49-F238E27FC236}">
                <a16:creationId xmlns:a16="http://schemas.microsoft.com/office/drawing/2014/main" id="{9683C10D-A0F5-8E4A-AF05-6A9B502DA11B}"/>
              </a:ext>
            </a:extLst>
          </p:cNvPr>
          <p:cNvPicPr>
            <a:picLocks noChangeAspect="1"/>
          </p:cNvPicPr>
          <p:nvPr/>
        </p:nvPicPr>
        <p:blipFill>
          <a:blip r:embed="rId3"/>
          <a:stretch>
            <a:fillRect/>
          </a:stretch>
        </p:blipFill>
        <p:spPr>
          <a:xfrm>
            <a:off x="668493" y="1956040"/>
            <a:ext cx="1621972" cy="321334"/>
          </a:xfrm>
          <a:prstGeom prst="rect">
            <a:avLst/>
          </a:prstGeom>
        </p:spPr>
      </p:pic>
    </p:spTree>
    <p:extLst>
      <p:ext uri="{BB962C8B-B14F-4D97-AF65-F5344CB8AC3E}">
        <p14:creationId xmlns:p14="http://schemas.microsoft.com/office/powerpoint/2010/main" val="2939664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EFC5F1-0A93-874F-9CC7-F82D3C6AA113}"/>
              </a:ext>
            </a:extLst>
          </p:cNvPr>
          <p:cNvSpPr>
            <a:spLocks noGrp="1"/>
          </p:cNvSpPr>
          <p:nvPr>
            <p:ph type="title"/>
          </p:nvPr>
        </p:nvSpPr>
        <p:spPr/>
        <p:txBody>
          <a:bodyPr/>
          <a:lstStyle/>
          <a:p>
            <a:r>
              <a:rPr lang="en-US" dirty="0"/>
              <a:t>How to keep a shopping list?</a:t>
            </a:r>
          </a:p>
        </p:txBody>
      </p:sp>
      <p:pic>
        <p:nvPicPr>
          <p:cNvPr id="4" name="Picture 3">
            <a:extLst>
              <a:ext uri="{FF2B5EF4-FFF2-40B4-BE49-F238E27FC236}">
                <a16:creationId xmlns:a16="http://schemas.microsoft.com/office/drawing/2014/main" id="{9D95EF8D-9F00-6348-93AC-60690B7FB220}"/>
              </a:ext>
            </a:extLst>
          </p:cNvPr>
          <p:cNvPicPr>
            <a:picLocks noChangeAspect="1"/>
          </p:cNvPicPr>
          <p:nvPr/>
        </p:nvPicPr>
        <p:blipFill>
          <a:blip r:embed="rId3"/>
          <a:stretch>
            <a:fillRect/>
          </a:stretch>
        </p:blipFill>
        <p:spPr>
          <a:xfrm>
            <a:off x="633450" y="1016724"/>
            <a:ext cx="7877099" cy="2194409"/>
          </a:xfrm>
          <a:prstGeom prst="rect">
            <a:avLst/>
          </a:prstGeom>
        </p:spPr>
      </p:pic>
      <p:sp>
        <p:nvSpPr>
          <p:cNvPr id="6" name="Rounded Rectangular Callout 5">
            <a:extLst>
              <a:ext uri="{FF2B5EF4-FFF2-40B4-BE49-F238E27FC236}">
                <a16:creationId xmlns:a16="http://schemas.microsoft.com/office/drawing/2014/main" id="{AFD4FE62-81BD-CC4D-81D1-11553144955B}"/>
              </a:ext>
            </a:extLst>
          </p:cNvPr>
          <p:cNvSpPr/>
          <p:nvPr/>
        </p:nvSpPr>
        <p:spPr>
          <a:xfrm>
            <a:off x="1673352" y="3557573"/>
            <a:ext cx="5246194" cy="962557"/>
          </a:xfrm>
          <a:prstGeom prst="wedgeRoundRectCallout">
            <a:avLst>
              <a:gd name="adj1" fmla="val 13358"/>
              <a:gd name="adj2" fmla="val -1452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Python can recall the value of </a:t>
            </a:r>
            <a:r>
              <a:rPr lang="en-US" sz="2000" dirty="0">
                <a:latin typeface="Courier New" panose="02070309020205020404" pitchFamily="49" charset="0"/>
                <a:cs typeface="Courier New" panose="02070309020205020404" pitchFamily="49" charset="0"/>
              </a:rPr>
              <a:t>groceries</a:t>
            </a:r>
          </a:p>
        </p:txBody>
      </p:sp>
      <p:pic>
        <p:nvPicPr>
          <p:cNvPr id="5" name="Picture 4">
            <a:extLst>
              <a:ext uri="{FF2B5EF4-FFF2-40B4-BE49-F238E27FC236}">
                <a16:creationId xmlns:a16="http://schemas.microsoft.com/office/drawing/2014/main" id="{6287DB7C-5DB6-A64F-8E48-015D50626390}"/>
              </a:ext>
            </a:extLst>
          </p:cNvPr>
          <p:cNvPicPr>
            <a:picLocks noChangeAspect="1"/>
          </p:cNvPicPr>
          <p:nvPr/>
        </p:nvPicPr>
        <p:blipFill>
          <a:blip r:embed="rId4"/>
          <a:stretch>
            <a:fillRect/>
          </a:stretch>
        </p:blipFill>
        <p:spPr>
          <a:xfrm>
            <a:off x="633450" y="1878402"/>
            <a:ext cx="1621972" cy="321334"/>
          </a:xfrm>
          <a:prstGeom prst="rect">
            <a:avLst/>
          </a:prstGeom>
        </p:spPr>
      </p:pic>
    </p:spTree>
    <p:extLst>
      <p:ext uri="{BB962C8B-B14F-4D97-AF65-F5344CB8AC3E}">
        <p14:creationId xmlns:p14="http://schemas.microsoft.com/office/powerpoint/2010/main" val="3258765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AF4BA-C999-2042-B679-E27CD9CCEE71}"/>
              </a:ext>
            </a:extLst>
          </p:cNvPr>
          <p:cNvSpPr>
            <a:spLocks noGrp="1"/>
          </p:cNvSpPr>
          <p:nvPr>
            <p:ph type="title"/>
          </p:nvPr>
        </p:nvSpPr>
        <p:spPr/>
        <p:txBody>
          <a:bodyPr/>
          <a:lstStyle/>
          <a:p>
            <a:r>
              <a:rPr lang="en-US" dirty="0"/>
              <a:t>We are teaching a subset of Python</a:t>
            </a:r>
          </a:p>
        </p:txBody>
      </p:sp>
      <p:sp>
        <p:nvSpPr>
          <p:cNvPr id="3" name="Text Placeholder 2">
            <a:extLst>
              <a:ext uri="{FF2B5EF4-FFF2-40B4-BE49-F238E27FC236}">
                <a16:creationId xmlns:a16="http://schemas.microsoft.com/office/drawing/2014/main" id="{BD7C71BE-3133-6D47-AE5D-F466881BC4F3}"/>
              </a:ext>
            </a:extLst>
          </p:cNvPr>
          <p:cNvSpPr>
            <a:spLocks noGrp="1"/>
          </p:cNvSpPr>
          <p:nvPr>
            <p:ph type="body" idx="1"/>
          </p:nvPr>
        </p:nvSpPr>
        <p:spPr/>
        <p:txBody>
          <a:bodyPr/>
          <a:lstStyle/>
          <a:p>
            <a:r>
              <a:rPr lang="en-US" sz="1800" dirty="0"/>
              <a:t>Pretend  Python is (mostly) a functional language</a:t>
            </a:r>
          </a:p>
          <a:p>
            <a:r>
              <a:rPr lang="en-US" sz="1800" dirty="0"/>
              <a:t>Functions have ”input parameters” or “arguments”</a:t>
            </a:r>
          </a:p>
          <a:p>
            <a:r>
              <a:rPr lang="en-US" sz="1800" dirty="0"/>
              <a:t>Input parameters are *not* variables---they are constants</a:t>
            </a:r>
          </a:p>
          <a:p>
            <a:r>
              <a:rPr lang="en-US" sz="1800" dirty="0"/>
              <a:t>Lists and strings are also constants---you can’t change them</a:t>
            </a:r>
          </a:p>
          <a:p>
            <a:r>
              <a:rPr lang="en-US" sz="1800" dirty="0"/>
              <a:t>You can’t even append to them!</a:t>
            </a:r>
          </a:p>
          <a:p>
            <a:r>
              <a:rPr lang="en-US" sz="1800" dirty="0"/>
              <a:t>The only thing that can be mutated is a variable</a:t>
            </a:r>
          </a:p>
          <a:p>
            <a:r>
              <a:rPr lang="en-US" sz="1800" dirty="0"/>
              <a:t>No object-orientation whatsoever</a:t>
            </a:r>
          </a:p>
          <a:p>
            <a:r>
              <a:rPr lang="en-US" sz="1800" dirty="0"/>
              <a:t>Pretend range() has exactly two arguments</a:t>
            </a:r>
          </a:p>
        </p:txBody>
      </p:sp>
    </p:spTree>
    <p:extLst>
      <p:ext uri="{BB962C8B-B14F-4D97-AF65-F5344CB8AC3E}">
        <p14:creationId xmlns:p14="http://schemas.microsoft.com/office/powerpoint/2010/main" val="25087309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5" name="Picture 4">
            <a:extLst>
              <a:ext uri="{FF2B5EF4-FFF2-40B4-BE49-F238E27FC236}">
                <a16:creationId xmlns:a16="http://schemas.microsoft.com/office/drawing/2014/main" id="{AC819F34-1E12-FE48-AAF5-20568A89CBEA}"/>
              </a:ext>
            </a:extLst>
          </p:cNvPr>
          <p:cNvPicPr>
            <a:picLocks noChangeAspect="1"/>
          </p:cNvPicPr>
          <p:nvPr/>
        </p:nvPicPr>
        <p:blipFill>
          <a:blip r:embed="rId2"/>
          <a:stretch>
            <a:fillRect/>
          </a:stretch>
        </p:blipFill>
        <p:spPr>
          <a:xfrm>
            <a:off x="496765" y="1189096"/>
            <a:ext cx="8031773" cy="2094386"/>
          </a:xfrm>
          <a:prstGeom prst="rect">
            <a:avLst/>
          </a:prstGeom>
        </p:spPr>
      </p:pic>
      <p:sp>
        <p:nvSpPr>
          <p:cNvPr id="3" name="Oval 2">
            <a:extLst>
              <a:ext uri="{FF2B5EF4-FFF2-40B4-BE49-F238E27FC236}">
                <a16:creationId xmlns:a16="http://schemas.microsoft.com/office/drawing/2014/main" id="{BB26A030-D61B-404A-8018-0872CBEC2E94}"/>
              </a:ext>
            </a:extLst>
          </p:cNvPr>
          <p:cNvSpPr/>
          <p:nvPr/>
        </p:nvSpPr>
        <p:spPr>
          <a:xfrm>
            <a:off x="4270075" y="3648974"/>
            <a:ext cx="3856008" cy="854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Does it work?</a:t>
            </a:r>
          </a:p>
        </p:txBody>
      </p:sp>
    </p:spTree>
    <p:extLst>
      <p:ext uri="{BB962C8B-B14F-4D97-AF65-F5344CB8AC3E}">
        <p14:creationId xmlns:p14="http://schemas.microsoft.com/office/powerpoint/2010/main" val="1148109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3" name="Picture 2">
            <a:extLst>
              <a:ext uri="{FF2B5EF4-FFF2-40B4-BE49-F238E27FC236}">
                <a16:creationId xmlns:a16="http://schemas.microsoft.com/office/drawing/2014/main" id="{29ED2027-B60A-364D-844D-43FB1463FCA8}"/>
              </a:ext>
            </a:extLst>
          </p:cNvPr>
          <p:cNvPicPr>
            <a:picLocks noChangeAspect="1"/>
          </p:cNvPicPr>
          <p:nvPr/>
        </p:nvPicPr>
        <p:blipFill>
          <a:blip r:embed="rId2"/>
          <a:stretch>
            <a:fillRect/>
          </a:stretch>
        </p:blipFill>
        <p:spPr>
          <a:xfrm>
            <a:off x="720969" y="1175253"/>
            <a:ext cx="7867396" cy="2051523"/>
          </a:xfrm>
          <a:prstGeom prst="rect">
            <a:avLst/>
          </a:prstGeom>
        </p:spPr>
      </p:pic>
      <p:sp>
        <p:nvSpPr>
          <p:cNvPr id="6" name="Rounded Rectangular Callout 5">
            <a:extLst>
              <a:ext uri="{FF2B5EF4-FFF2-40B4-BE49-F238E27FC236}">
                <a16:creationId xmlns:a16="http://schemas.microsoft.com/office/drawing/2014/main" id="{2C32E501-1620-2A4A-96D5-36E9BD47525E}"/>
              </a:ext>
            </a:extLst>
          </p:cNvPr>
          <p:cNvSpPr/>
          <p:nvPr/>
        </p:nvSpPr>
        <p:spPr>
          <a:xfrm>
            <a:off x="914753" y="3557573"/>
            <a:ext cx="5503631" cy="962557"/>
          </a:xfrm>
          <a:prstGeom prst="wedgeRoundRectCallout">
            <a:avLst>
              <a:gd name="adj1" fmla="val 31091"/>
              <a:gd name="adj2" fmla="val -1123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The value of </a:t>
            </a:r>
            <a:r>
              <a:rPr lang="en-US" sz="2000" dirty="0">
                <a:latin typeface="Courier New" panose="02070309020205020404" pitchFamily="49" charset="0"/>
                <a:cs typeface="Courier New" panose="02070309020205020404" pitchFamily="49" charset="0"/>
              </a:rPr>
              <a:t>groceries</a:t>
            </a:r>
            <a:r>
              <a:rPr lang="en-US" sz="2000" dirty="0">
                <a:cs typeface="Courier New" panose="02070309020205020404" pitchFamily="49" charset="0"/>
              </a:rPr>
              <a:t> has </a:t>
            </a:r>
            <a:r>
              <a:rPr lang="en-US" sz="2000" i="1" dirty="0">
                <a:cs typeface="Courier New" panose="02070309020205020404" pitchFamily="49" charset="0"/>
              </a:rPr>
              <a:t>not</a:t>
            </a:r>
            <a:r>
              <a:rPr lang="en-US" sz="2000" dirty="0">
                <a:cs typeface="Courier New" panose="02070309020205020404" pitchFamily="49" charset="0"/>
              </a:rPr>
              <a:t> changed…</a:t>
            </a:r>
          </a:p>
          <a:p>
            <a:pPr algn="ctr"/>
            <a:r>
              <a:rPr lang="en-US" sz="2000" dirty="0">
                <a:cs typeface="Courier New" panose="02070309020205020404" pitchFamily="49" charset="0"/>
              </a:rPr>
              <a:t>(because we didn’t tell Python to do that)</a:t>
            </a:r>
            <a:endParaRPr lang="en-US" sz="2000" dirty="0"/>
          </a:p>
        </p:txBody>
      </p:sp>
    </p:spTree>
    <p:extLst>
      <p:ext uri="{BB962C8B-B14F-4D97-AF65-F5344CB8AC3E}">
        <p14:creationId xmlns:p14="http://schemas.microsoft.com/office/powerpoint/2010/main" val="957208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4" name="Picture 3">
            <a:extLst>
              <a:ext uri="{FF2B5EF4-FFF2-40B4-BE49-F238E27FC236}">
                <a16:creationId xmlns:a16="http://schemas.microsoft.com/office/drawing/2014/main" id="{0ABC65D8-C887-DE4F-949A-4D040C489BFA}"/>
              </a:ext>
            </a:extLst>
          </p:cNvPr>
          <p:cNvPicPr>
            <a:picLocks noChangeAspect="1"/>
          </p:cNvPicPr>
          <p:nvPr/>
        </p:nvPicPr>
        <p:blipFill>
          <a:blip r:embed="rId2"/>
          <a:stretch>
            <a:fillRect/>
          </a:stretch>
        </p:blipFill>
        <p:spPr>
          <a:xfrm>
            <a:off x="641839" y="1086619"/>
            <a:ext cx="8072441" cy="2104990"/>
          </a:xfrm>
          <a:prstGeom prst="rect">
            <a:avLst/>
          </a:prstGeom>
        </p:spPr>
      </p:pic>
      <p:sp>
        <p:nvSpPr>
          <p:cNvPr id="5" name="Rounded Rectangular Callout 4">
            <a:extLst>
              <a:ext uri="{FF2B5EF4-FFF2-40B4-BE49-F238E27FC236}">
                <a16:creationId xmlns:a16="http://schemas.microsoft.com/office/drawing/2014/main" id="{79DA8E82-B37A-254E-91BF-608F08EDABEA}"/>
              </a:ext>
            </a:extLst>
          </p:cNvPr>
          <p:cNvSpPr/>
          <p:nvPr/>
        </p:nvSpPr>
        <p:spPr>
          <a:xfrm>
            <a:off x="641839" y="3557573"/>
            <a:ext cx="6965969" cy="962557"/>
          </a:xfrm>
          <a:prstGeom prst="wedgeRoundRectCallout">
            <a:avLst>
              <a:gd name="adj1" fmla="val 22119"/>
              <a:gd name="adj2" fmla="val -1287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Here we tell Python to store a new value for </a:t>
            </a:r>
            <a:r>
              <a:rPr lang="en-US" sz="2000" dirty="0">
                <a:latin typeface="Courier New" panose="02070309020205020404" pitchFamily="49" charset="0"/>
                <a:cs typeface="Courier New" panose="02070309020205020404" pitchFamily="49" charset="0"/>
              </a:rPr>
              <a:t>groceries</a:t>
            </a:r>
            <a:endParaRPr lang="en-US" sz="2000" dirty="0"/>
          </a:p>
        </p:txBody>
      </p:sp>
    </p:spTree>
    <p:extLst>
      <p:ext uri="{BB962C8B-B14F-4D97-AF65-F5344CB8AC3E}">
        <p14:creationId xmlns:p14="http://schemas.microsoft.com/office/powerpoint/2010/main" val="30876487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3" name="Picture 2">
            <a:extLst>
              <a:ext uri="{FF2B5EF4-FFF2-40B4-BE49-F238E27FC236}">
                <a16:creationId xmlns:a16="http://schemas.microsoft.com/office/drawing/2014/main" id="{E1D3F1A7-C06C-5C49-A3DE-67CE0634E54E}"/>
              </a:ext>
            </a:extLst>
          </p:cNvPr>
          <p:cNvPicPr>
            <a:picLocks noChangeAspect="1"/>
          </p:cNvPicPr>
          <p:nvPr/>
        </p:nvPicPr>
        <p:blipFill>
          <a:blip r:embed="rId2"/>
          <a:stretch>
            <a:fillRect/>
          </a:stretch>
        </p:blipFill>
        <p:spPr>
          <a:xfrm>
            <a:off x="571499" y="1158848"/>
            <a:ext cx="8233775" cy="2147060"/>
          </a:xfrm>
          <a:prstGeom prst="rect">
            <a:avLst/>
          </a:prstGeom>
        </p:spPr>
      </p:pic>
      <p:sp>
        <p:nvSpPr>
          <p:cNvPr id="5" name="Rounded Rectangular Callout 4">
            <a:extLst>
              <a:ext uri="{FF2B5EF4-FFF2-40B4-BE49-F238E27FC236}">
                <a16:creationId xmlns:a16="http://schemas.microsoft.com/office/drawing/2014/main" id="{3E83BFFC-E5D7-9740-A841-2668C1492C8C}"/>
              </a:ext>
            </a:extLst>
          </p:cNvPr>
          <p:cNvSpPr/>
          <p:nvPr/>
        </p:nvSpPr>
        <p:spPr>
          <a:xfrm>
            <a:off x="4736592" y="3560630"/>
            <a:ext cx="3475423" cy="962557"/>
          </a:xfrm>
          <a:prstGeom prst="wedgeRoundRectCallout">
            <a:avLst>
              <a:gd name="adj1" fmla="val 33328"/>
              <a:gd name="adj2" fmla="val -1150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Now “rice” </a:t>
            </a:r>
            <a:r>
              <a:rPr lang="en-US" sz="2000" i="1" dirty="0">
                <a:cs typeface="Courier New" panose="02070309020205020404" pitchFamily="49" charset="0"/>
              </a:rPr>
              <a:t>is</a:t>
            </a:r>
            <a:r>
              <a:rPr lang="en-US" sz="2000" dirty="0">
                <a:cs typeface="Courier New" panose="02070309020205020404" pitchFamily="49" charset="0"/>
              </a:rPr>
              <a:t> in </a:t>
            </a:r>
            <a:r>
              <a:rPr lang="en-US" sz="2000" dirty="0">
                <a:latin typeface="Courier New" panose="02070309020205020404" pitchFamily="49" charset="0"/>
                <a:cs typeface="Courier New" panose="02070309020205020404" pitchFamily="49" charset="0"/>
              </a:rPr>
              <a:t>groceries</a:t>
            </a:r>
          </a:p>
        </p:txBody>
      </p:sp>
    </p:spTree>
    <p:extLst>
      <p:ext uri="{BB962C8B-B14F-4D97-AF65-F5344CB8AC3E}">
        <p14:creationId xmlns:p14="http://schemas.microsoft.com/office/powerpoint/2010/main" val="1428002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3" name="Picture 2">
            <a:extLst>
              <a:ext uri="{FF2B5EF4-FFF2-40B4-BE49-F238E27FC236}">
                <a16:creationId xmlns:a16="http://schemas.microsoft.com/office/drawing/2014/main" id="{E1D3F1A7-C06C-5C49-A3DE-67CE0634E54E}"/>
              </a:ext>
            </a:extLst>
          </p:cNvPr>
          <p:cNvPicPr>
            <a:picLocks noChangeAspect="1"/>
          </p:cNvPicPr>
          <p:nvPr/>
        </p:nvPicPr>
        <p:blipFill>
          <a:blip r:embed="rId2"/>
          <a:stretch>
            <a:fillRect/>
          </a:stretch>
        </p:blipFill>
        <p:spPr>
          <a:xfrm>
            <a:off x="571499" y="1158848"/>
            <a:ext cx="8233775" cy="2147060"/>
          </a:xfrm>
          <a:prstGeom prst="rect">
            <a:avLst/>
          </a:prstGeom>
        </p:spPr>
      </p:pic>
      <p:sp>
        <p:nvSpPr>
          <p:cNvPr id="6" name="TextBox 5">
            <a:extLst>
              <a:ext uri="{FF2B5EF4-FFF2-40B4-BE49-F238E27FC236}">
                <a16:creationId xmlns:a16="http://schemas.microsoft.com/office/drawing/2014/main" id="{08A8D864-7D92-4641-8875-19A01E157CA7}"/>
              </a:ext>
            </a:extLst>
          </p:cNvPr>
          <p:cNvSpPr txBox="1"/>
          <p:nvPr/>
        </p:nvSpPr>
        <p:spPr>
          <a:xfrm>
            <a:off x="1920240" y="3480054"/>
            <a:ext cx="6385562" cy="400110"/>
          </a:xfrm>
          <a:prstGeom prst="rect">
            <a:avLst/>
          </a:prstGeom>
          <a:noFill/>
          <a:ln>
            <a:solidFill>
              <a:schemeClr val="bg1"/>
            </a:solidFill>
          </a:ln>
        </p:spPr>
        <p:txBody>
          <a:bodyPr wrap="square" rtlCol="0">
            <a:spAutoFit/>
          </a:bodyPr>
          <a:lstStyle/>
          <a:p>
            <a:pPr algn="ctr"/>
            <a:r>
              <a:rPr lang="en-US" sz="2000" dirty="0">
                <a:solidFill>
                  <a:schemeClr val="bg1"/>
                </a:solidFill>
              </a:rPr>
              <a:t>Now practice adding some more items to </a:t>
            </a:r>
            <a:r>
              <a:rPr lang="en-US" sz="2000" dirty="0">
                <a:solidFill>
                  <a:schemeClr val="bg1"/>
                </a:solidFill>
                <a:latin typeface="Courier New" panose="02070309020205020404" pitchFamily="49" charset="0"/>
                <a:cs typeface="Courier New" panose="02070309020205020404" pitchFamily="49" charset="0"/>
              </a:rPr>
              <a:t>groceries</a:t>
            </a:r>
            <a:r>
              <a:rPr lang="en-US" sz="2000" dirty="0">
                <a:solidFill>
                  <a:schemeClr val="bg1"/>
                </a:solidFill>
              </a:rPr>
              <a:t> </a:t>
            </a:r>
          </a:p>
        </p:txBody>
      </p:sp>
      <p:sp>
        <p:nvSpPr>
          <p:cNvPr id="5" name="Action Button: Forward or Next 4">
            <a:hlinkClick r:id="" action="ppaction://hlinkshowjump?jump=nextslide" highlightClick="1"/>
            <a:extLst>
              <a:ext uri="{FF2B5EF4-FFF2-40B4-BE49-F238E27FC236}">
                <a16:creationId xmlns:a16="http://schemas.microsoft.com/office/drawing/2014/main" id="{47B2B99E-89FC-2C4F-AEF7-9FD34985C084}"/>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93705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49B1-D20E-F04B-9310-A06B902A8985}"/>
              </a:ext>
            </a:extLst>
          </p:cNvPr>
          <p:cNvSpPr>
            <a:spLocks noGrp="1"/>
          </p:cNvSpPr>
          <p:nvPr>
            <p:ph type="title"/>
          </p:nvPr>
        </p:nvSpPr>
        <p:spPr/>
        <p:txBody>
          <a:bodyPr/>
          <a:lstStyle/>
          <a:p>
            <a:r>
              <a:rPr lang="en-US" dirty="0"/>
              <a:t>Using variables inside a function</a:t>
            </a:r>
          </a:p>
        </p:txBody>
      </p:sp>
      <p:sp>
        <p:nvSpPr>
          <p:cNvPr id="3" name="Text Placeholder 2">
            <a:extLst>
              <a:ext uri="{FF2B5EF4-FFF2-40B4-BE49-F238E27FC236}">
                <a16:creationId xmlns:a16="http://schemas.microsoft.com/office/drawing/2014/main" id="{80D58C45-F730-0E4D-AF92-6EBECB7C3CC2}"/>
              </a:ext>
            </a:extLst>
          </p:cNvPr>
          <p:cNvSpPr>
            <a:spLocks noGrp="1"/>
          </p:cNvSpPr>
          <p:nvPr>
            <p:ph type="body" idx="1"/>
          </p:nvPr>
        </p:nvSpPr>
        <p:spPr>
          <a:xfrm>
            <a:off x="1266901" y="920523"/>
            <a:ext cx="7038900" cy="2911200"/>
          </a:xfrm>
        </p:spPr>
        <p:txBody>
          <a:bodyPr/>
          <a:lstStyle/>
          <a:p>
            <a:r>
              <a:rPr lang="en-US" sz="1800" dirty="0"/>
              <a:t>You can use a variable to  store and use an intermediate value</a:t>
            </a:r>
          </a:p>
          <a:p>
            <a:pPr marL="146050" indent="0">
              <a:buNone/>
            </a:pPr>
            <a:r>
              <a:rPr lang="en-US" sz="1800" dirty="0"/>
              <a:t>For example:</a:t>
            </a:r>
          </a:p>
          <a:p>
            <a:pPr marL="146050" indent="0">
              <a:buNone/>
            </a:pPr>
            <a:endParaRPr lang="en-US" sz="1800" dirty="0"/>
          </a:p>
          <a:p>
            <a:pPr marL="146050" indent="0">
              <a:buNone/>
            </a:pPr>
            <a:endParaRPr lang="en-US" sz="1800" dirty="0"/>
          </a:p>
        </p:txBody>
      </p:sp>
      <p:pic>
        <p:nvPicPr>
          <p:cNvPr id="5" name="Picture 4">
            <a:extLst>
              <a:ext uri="{FF2B5EF4-FFF2-40B4-BE49-F238E27FC236}">
                <a16:creationId xmlns:a16="http://schemas.microsoft.com/office/drawing/2014/main" id="{EF5601A2-C965-9C41-B7E6-45834A7F08C4}"/>
              </a:ext>
            </a:extLst>
          </p:cNvPr>
          <p:cNvPicPr>
            <a:picLocks noChangeAspect="1"/>
          </p:cNvPicPr>
          <p:nvPr/>
        </p:nvPicPr>
        <p:blipFill>
          <a:blip r:embed="rId3"/>
          <a:stretch>
            <a:fillRect/>
          </a:stretch>
        </p:blipFill>
        <p:spPr>
          <a:xfrm>
            <a:off x="215153" y="1810507"/>
            <a:ext cx="8713694" cy="2037613"/>
          </a:xfrm>
          <a:prstGeom prst="rect">
            <a:avLst/>
          </a:prstGeom>
        </p:spPr>
      </p:pic>
    </p:spTree>
    <p:extLst>
      <p:ext uri="{BB962C8B-B14F-4D97-AF65-F5344CB8AC3E}">
        <p14:creationId xmlns:p14="http://schemas.microsoft.com/office/powerpoint/2010/main" val="30853677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49B1-D20E-F04B-9310-A06B902A8985}"/>
              </a:ext>
            </a:extLst>
          </p:cNvPr>
          <p:cNvSpPr>
            <a:spLocks noGrp="1"/>
          </p:cNvSpPr>
          <p:nvPr>
            <p:ph type="title"/>
          </p:nvPr>
        </p:nvSpPr>
        <p:spPr/>
        <p:txBody>
          <a:bodyPr/>
          <a:lstStyle/>
          <a:p>
            <a:r>
              <a:rPr lang="en-US" dirty="0"/>
              <a:t>Make sure you get the indentation right!</a:t>
            </a:r>
          </a:p>
        </p:txBody>
      </p:sp>
      <p:pic>
        <p:nvPicPr>
          <p:cNvPr id="5" name="Picture 4">
            <a:extLst>
              <a:ext uri="{FF2B5EF4-FFF2-40B4-BE49-F238E27FC236}">
                <a16:creationId xmlns:a16="http://schemas.microsoft.com/office/drawing/2014/main" id="{EF5601A2-C965-9C41-B7E6-45834A7F08C4}"/>
              </a:ext>
            </a:extLst>
          </p:cNvPr>
          <p:cNvPicPr>
            <a:picLocks noChangeAspect="1"/>
          </p:cNvPicPr>
          <p:nvPr/>
        </p:nvPicPr>
        <p:blipFill>
          <a:blip r:embed="rId3"/>
          <a:stretch>
            <a:fillRect/>
          </a:stretch>
        </p:blipFill>
        <p:spPr>
          <a:xfrm>
            <a:off x="215153" y="1552943"/>
            <a:ext cx="8713694" cy="2037613"/>
          </a:xfrm>
          <a:prstGeom prst="rect">
            <a:avLst/>
          </a:prstGeom>
        </p:spPr>
      </p:pic>
      <p:cxnSp>
        <p:nvCxnSpPr>
          <p:cNvPr id="7" name="Straight Connector 6">
            <a:extLst>
              <a:ext uri="{FF2B5EF4-FFF2-40B4-BE49-F238E27FC236}">
                <a16:creationId xmlns:a16="http://schemas.microsoft.com/office/drawing/2014/main" id="{BB69AFD2-F7A5-404B-81F1-F69197DFBFB1}"/>
              </a:ext>
            </a:extLst>
          </p:cNvPr>
          <p:cNvCxnSpPr>
            <a:cxnSpLocks/>
          </p:cNvCxnSpPr>
          <p:nvPr/>
        </p:nvCxnSpPr>
        <p:spPr>
          <a:xfrm>
            <a:off x="919054" y="2421178"/>
            <a:ext cx="0" cy="93403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Oval Callout 8">
            <a:extLst>
              <a:ext uri="{FF2B5EF4-FFF2-40B4-BE49-F238E27FC236}">
                <a16:creationId xmlns:a16="http://schemas.microsoft.com/office/drawing/2014/main" id="{FF394424-A7AB-2D4F-BAE8-A0BEF40A0103}"/>
              </a:ext>
            </a:extLst>
          </p:cNvPr>
          <p:cNvSpPr/>
          <p:nvPr/>
        </p:nvSpPr>
        <p:spPr>
          <a:xfrm>
            <a:off x="919054" y="3890927"/>
            <a:ext cx="5103222" cy="787309"/>
          </a:xfrm>
          <a:prstGeom prst="wedgeEllipseCallout">
            <a:avLst>
              <a:gd name="adj1" fmla="val -49321"/>
              <a:gd name="adj2" fmla="val -114416"/>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All these lines must be indented the same way!</a:t>
            </a:r>
          </a:p>
        </p:txBody>
      </p:sp>
    </p:spTree>
    <p:extLst>
      <p:ext uri="{BB962C8B-B14F-4D97-AF65-F5344CB8AC3E}">
        <p14:creationId xmlns:p14="http://schemas.microsoft.com/office/powerpoint/2010/main" val="41258521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74A11-2B7F-2A45-8A0F-8C7145B7C7E0}"/>
              </a:ext>
            </a:extLst>
          </p:cNvPr>
          <p:cNvSpPr>
            <a:spLocks noGrp="1"/>
          </p:cNvSpPr>
          <p:nvPr>
            <p:ph type="title"/>
          </p:nvPr>
        </p:nvSpPr>
        <p:spPr/>
        <p:txBody>
          <a:bodyPr/>
          <a:lstStyle/>
          <a:p>
            <a:r>
              <a:rPr lang="en-US" dirty="0"/>
              <a:t>What have we learned about variables?</a:t>
            </a:r>
          </a:p>
        </p:txBody>
      </p:sp>
      <p:sp>
        <p:nvSpPr>
          <p:cNvPr id="3" name="Text Placeholder 2">
            <a:extLst>
              <a:ext uri="{FF2B5EF4-FFF2-40B4-BE49-F238E27FC236}">
                <a16:creationId xmlns:a16="http://schemas.microsoft.com/office/drawing/2014/main" id="{D27CCD11-8B91-A642-84E3-AB3B33797402}"/>
              </a:ext>
            </a:extLst>
          </p:cNvPr>
          <p:cNvSpPr>
            <a:spLocks noGrp="1"/>
          </p:cNvSpPr>
          <p:nvPr>
            <p:ph type="body" idx="1"/>
          </p:nvPr>
        </p:nvSpPr>
        <p:spPr>
          <a:xfrm>
            <a:off x="923544" y="1567550"/>
            <a:ext cx="7818120" cy="2911200"/>
          </a:xfrm>
        </p:spPr>
        <p:txBody>
          <a:bodyPr/>
          <a:lstStyle/>
          <a:p>
            <a:r>
              <a:rPr lang="en-US" sz="2400" dirty="0"/>
              <a:t>Each variable has a name</a:t>
            </a:r>
          </a:p>
          <a:p>
            <a:r>
              <a:rPr lang="en-US" sz="2400" dirty="0"/>
              <a:t>You can store any value in a variable</a:t>
            </a:r>
          </a:p>
          <a:p>
            <a:r>
              <a:rPr lang="en-US" sz="2400" dirty="0"/>
              <a:t>The notation for this in Python is      </a:t>
            </a:r>
            <a:r>
              <a:rPr lang="en-US" sz="2400" dirty="0">
                <a:solidFill>
                  <a:srgbClr val="FFFF00"/>
                </a:solidFill>
                <a:latin typeface="Courier New" panose="02070309020205020404" pitchFamily="49" charset="0"/>
                <a:cs typeface="Courier New" panose="02070309020205020404" pitchFamily="49" charset="0"/>
              </a:rPr>
              <a:t>x = value</a:t>
            </a:r>
          </a:p>
          <a:p>
            <a:r>
              <a:rPr lang="en-US" sz="2400" dirty="0"/>
              <a:t>You can change the value of a variable the same way</a:t>
            </a:r>
          </a:p>
          <a:p>
            <a:pPr marL="146050" indent="0">
              <a:buNone/>
            </a:pPr>
            <a:endParaRPr lang="en-US" sz="1600" dirty="0"/>
          </a:p>
        </p:txBody>
      </p:sp>
    </p:spTree>
    <p:extLst>
      <p:ext uri="{BB962C8B-B14F-4D97-AF65-F5344CB8AC3E}">
        <p14:creationId xmlns:p14="http://schemas.microsoft.com/office/powerpoint/2010/main" val="1341646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Loops</a:t>
            </a:r>
            <a:endParaRPr dirty="0"/>
          </a:p>
        </p:txBody>
      </p:sp>
      <p:pic>
        <p:nvPicPr>
          <p:cNvPr id="3" name="Graphic 2" descr="Circles with arrows">
            <a:extLst>
              <a:ext uri="{FF2B5EF4-FFF2-40B4-BE49-F238E27FC236}">
                <a16:creationId xmlns:a16="http://schemas.microsoft.com/office/drawing/2014/main" id="{0A4BA402-637C-4441-A48B-2E76CE5F4B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37150" y="2114550"/>
            <a:ext cx="2817930" cy="281793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9D8B5D-7B85-CD4C-BCD3-FBC578185A2B}"/>
              </a:ext>
            </a:extLst>
          </p:cNvPr>
          <p:cNvSpPr>
            <a:spLocks noGrp="1"/>
          </p:cNvSpPr>
          <p:nvPr>
            <p:ph type="title"/>
          </p:nvPr>
        </p:nvSpPr>
        <p:spPr/>
        <p:txBody>
          <a:bodyPr/>
          <a:lstStyle/>
          <a:p>
            <a:r>
              <a:rPr lang="en-US" dirty="0"/>
              <a:t>Doing something with each element of a list</a:t>
            </a:r>
          </a:p>
        </p:txBody>
      </p:sp>
      <p:sp>
        <p:nvSpPr>
          <p:cNvPr id="7" name="Text Placeholder 3">
            <a:extLst>
              <a:ext uri="{FF2B5EF4-FFF2-40B4-BE49-F238E27FC236}">
                <a16:creationId xmlns:a16="http://schemas.microsoft.com/office/drawing/2014/main" id="{71BBD06E-0202-B749-8400-784AC9976DAF}"/>
              </a:ext>
            </a:extLst>
          </p:cNvPr>
          <p:cNvSpPr>
            <a:spLocks noGrp="1"/>
          </p:cNvSpPr>
          <p:nvPr>
            <p:ph type="body" idx="1"/>
          </p:nvPr>
        </p:nvSpPr>
        <p:spPr>
          <a:xfrm>
            <a:off x="1116624" y="1048804"/>
            <a:ext cx="7798776" cy="357806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product(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a:t>
            </a:r>
            <a:r>
              <a:rPr lang="en-US" sz="2000" dirty="0">
                <a:latin typeface="+mj-lt"/>
                <a:cs typeface="Courier New" panose="02070309020205020404" pitchFamily="49" charset="0"/>
              </a:rPr>
              <a:t> </a:t>
            </a:r>
            <a:r>
              <a:rPr lang="en-US" sz="2000" dirty="0"/>
              <a:t>that returns the product of all elements in a list of numbers</a:t>
            </a:r>
          </a:p>
          <a:p>
            <a:r>
              <a:rPr lang="en-US" sz="2000" i="1" dirty="0"/>
              <a:t>How would you do this writing on a piece of paper?</a:t>
            </a:r>
          </a:p>
        </p:txBody>
      </p:sp>
    </p:spTree>
    <p:extLst>
      <p:ext uri="{BB962C8B-B14F-4D97-AF65-F5344CB8AC3E}">
        <p14:creationId xmlns:p14="http://schemas.microsoft.com/office/powerpoint/2010/main" val="934325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ctrTitle"/>
          </p:nvPr>
        </p:nvSpPr>
        <p:spPr>
          <a:xfrm>
            <a:off x="2929675" y="1546750"/>
            <a:ext cx="6319200" cy="2576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Intro </a:t>
            </a:r>
            <a:endParaRPr/>
          </a:p>
          <a:p>
            <a:pPr marL="0" lvl="0" indent="0" algn="l" rtl="0">
              <a:spcBef>
                <a:spcPts val="0"/>
              </a:spcBef>
              <a:spcAft>
                <a:spcPts val="0"/>
              </a:spcAft>
              <a:buNone/>
            </a:pPr>
            <a:r>
              <a:rPr lang="en"/>
              <a:t>To </a:t>
            </a:r>
            <a:endParaRPr/>
          </a:p>
          <a:p>
            <a:pPr marL="0" lvl="0" indent="0" algn="l" rtl="0">
              <a:spcBef>
                <a:spcPts val="0"/>
              </a:spcBef>
              <a:spcAft>
                <a:spcPts val="0"/>
              </a:spcAft>
              <a:buNone/>
            </a:pPr>
            <a:r>
              <a:rPr lang="en"/>
              <a:t>Python</a:t>
            </a:r>
            <a:endParaRPr/>
          </a:p>
        </p:txBody>
      </p:sp>
      <p:sp>
        <p:nvSpPr>
          <p:cNvPr id="228" name="Google Shape;228;p27"/>
          <p:cNvSpPr txBox="1">
            <a:spLocks noGrp="1"/>
          </p:cNvSpPr>
          <p:nvPr>
            <p:ph type="subTitle" idx="1"/>
          </p:nvPr>
        </p:nvSpPr>
        <p:spPr>
          <a:xfrm>
            <a:off x="1272425" y="4311100"/>
            <a:ext cx="4552200" cy="5061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Montserrat"/>
                <a:ea typeface="Montserrat"/>
                <a:cs typeface="Montserrat"/>
                <a:sym typeface="Montserrat"/>
              </a:rPr>
              <a:t>Code Afrique Team</a:t>
            </a:r>
            <a:endParaRPr sz="1400" dirty="0">
              <a:latin typeface="Montserrat"/>
              <a:ea typeface="Montserrat"/>
              <a:cs typeface="Montserrat"/>
              <a:sym typeface="Montserra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9D8B5D-7B85-CD4C-BCD3-FBC578185A2B}"/>
              </a:ext>
            </a:extLst>
          </p:cNvPr>
          <p:cNvSpPr>
            <a:spLocks noGrp="1"/>
          </p:cNvSpPr>
          <p:nvPr>
            <p:ph type="title"/>
          </p:nvPr>
        </p:nvSpPr>
        <p:spPr/>
        <p:txBody>
          <a:bodyPr/>
          <a:lstStyle/>
          <a:p>
            <a:r>
              <a:rPr lang="en-US" dirty="0"/>
              <a:t>Doing something with each element of a list</a:t>
            </a:r>
          </a:p>
        </p:txBody>
      </p:sp>
      <p:sp>
        <p:nvSpPr>
          <p:cNvPr id="4" name="Text Placeholder 3">
            <a:extLst>
              <a:ext uri="{FF2B5EF4-FFF2-40B4-BE49-F238E27FC236}">
                <a16:creationId xmlns:a16="http://schemas.microsoft.com/office/drawing/2014/main" id="{D6FE1E52-FF8E-204D-86FA-B106BAB2E93E}"/>
              </a:ext>
            </a:extLst>
          </p:cNvPr>
          <p:cNvSpPr>
            <a:spLocks noGrp="1"/>
          </p:cNvSpPr>
          <p:nvPr>
            <p:ph type="body" idx="1"/>
          </p:nvPr>
        </p:nvSpPr>
        <p:spPr>
          <a:xfrm>
            <a:off x="1116624" y="1039660"/>
            <a:ext cx="7798776" cy="357806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product(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a:t>
            </a:r>
            <a:r>
              <a:rPr lang="en-US" sz="2000" dirty="0">
                <a:latin typeface="+mj-lt"/>
                <a:cs typeface="Courier New" panose="02070309020205020404" pitchFamily="49" charset="0"/>
              </a:rPr>
              <a:t> </a:t>
            </a:r>
            <a:r>
              <a:rPr lang="en-US" sz="2000" dirty="0"/>
              <a:t>that returns the product of all elements in a list of numbers</a:t>
            </a:r>
          </a:p>
          <a:p>
            <a:r>
              <a:rPr lang="en-US" sz="2000" i="1" dirty="0"/>
              <a:t>How would you do this writing on a piece of paper?</a:t>
            </a:r>
          </a:p>
          <a:p>
            <a:pPr marL="958850" lvl="1" indent="-342900">
              <a:buFont typeface="+mj-lt"/>
              <a:buAutoNum type="arabicPeriod"/>
            </a:pPr>
            <a:r>
              <a:rPr lang="en-US" sz="1800" dirty="0"/>
              <a:t>Start with the first number</a:t>
            </a:r>
          </a:p>
          <a:p>
            <a:pPr marL="958850" lvl="1" indent="-342900">
              <a:buFont typeface="+mj-lt"/>
              <a:buAutoNum type="arabicPeriod"/>
            </a:pPr>
            <a:r>
              <a:rPr lang="en-US" sz="1800" dirty="0"/>
              <a:t>Multiply with the next number</a:t>
            </a:r>
          </a:p>
          <a:p>
            <a:pPr marL="958850" lvl="1" indent="-342900">
              <a:buFont typeface="+mj-lt"/>
              <a:buAutoNum type="arabicPeriod"/>
            </a:pPr>
            <a:r>
              <a:rPr lang="en-US" sz="1800" dirty="0"/>
              <a:t>Repeat until done with all numbers</a:t>
            </a:r>
          </a:p>
          <a:p>
            <a:pPr lvl="1"/>
            <a:endParaRPr lang="en-US" sz="1600" dirty="0"/>
          </a:p>
          <a:p>
            <a:pPr marL="146050" indent="0">
              <a:buNone/>
            </a:pPr>
            <a:r>
              <a:rPr lang="en-US" sz="2400" dirty="0"/>
              <a:t>			</a:t>
            </a:r>
            <a:r>
              <a:rPr lang="en-US" sz="2400" dirty="0">
                <a:solidFill>
                  <a:srgbClr val="FFFF00"/>
                </a:solidFill>
              </a:rPr>
              <a:t>This is called a “loop”</a:t>
            </a:r>
          </a:p>
        </p:txBody>
      </p:sp>
    </p:spTree>
    <p:extLst>
      <p:ext uri="{BB962C8B-B14F-4D97-AF65-F5344CB8AC3E}">
        <p14:creationId xmlns:p14="http://schemas.microsoft.com/office/powerpoint/2010/main" val="10937139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2"/>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Tree>
    <p:extLst>
      <p:ext uri="{BB962C8B-B14F-4D97-AF65-F5344CB8AC3E}">
        <p14:creationId xmlns:p14="http://schemas.microsoft.com/office/powerpoint/2010/main" val="14055929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2"/>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
        <p:nvSpPr>
          <p:cNvPr id="8" name="Rounded Rectangular Callout 7">
            <a:extLst>
              <a:ext uri="{FF2B5EF4-FFF2-40B4-BE49-F238E27FC236}">
                <a16:creationId xmlns:a16="http://schemas.microsoft.com/office/drawing/2014/main" id="{EE1C7AF0-471C-554F-9BAC-220972F3904B}"/>
              </a:ext>
            </a:extLst>
          </p:cNvPr>
          <p:cNvSpPr/>
          <p:nvPr/>
        </p:nvSpPr>
        <p:spPr>
          <a:xfrm>
            <a:off x="96714" y="1547646"/>
            <a:ext cx="1722559" cy="962557"/>
          </a:xfrm>
          <a:prstGeom prst="wedgeRoundRectCallout">
            <a:avLst>
              <a:gd name="adj1" fmla="val 98001"/>
              <a:gd name="adj2" fmla="val 14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a variable</a:t>
            </a:r>
          </a:p>
        </p:txBody>
      </p:sp>
    </p:spTree>
    <p:extLst>
      <p:ext uri="{BB962C8B-B14F-4D97-AF65-F5344CB8AC3E}">
        <p14:creationId xmlns:p14="http://schemas.microsoft.com/office/powerpoint/2010/main" val="23150535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2"/>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
        <p:nvSpPr>
          <p:cNvPr id="8" name="Rounded Rectangular Callout 7">
            <a:extLst>
              <a:ext uri="{FF2B5EF4-FFF2-40B4-BE49-F238E27FC236}">
                <a16:creationId xmlns:a16="http://schemas.microsoft.com/office/drawing/2014/main" id="{EE1C7AF0-471C-554F-9BAC-220972F3904B}"/>
              </a:ext>
            </a:extLst>
          </p:cNvPr>
          <p:cNvSpPr/>
          <p:nvPr/>
        </p:nvSpPr>
        <p:spPr>
          <a:xfrm>
            <a:off x="96714" y="1547646"/>
            <a:ext cx="1722559" cy="962557"/>
          </a:xfrm>
          <a:prstGeom prst="wedgeRoundRectCallout">
            <a:avLst>
              <a:gd name="adj1" fmla="val 98001"/>
              <a:gd name="adj2" fmla="val 14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a variable</a:t>
            </a:r>
          </a:p>
        </p:txBody>
      </p:sp>
      <p:sp>
        <p:nvSpPr>
          <p:cNvPr id="9" name="Rounded Rectangular Callout 8">
            <a:extLst>
              <a:ext uri="{FF2B5EF4-FFF2-40B4-BE49-F238E27FC236}">
                <a16:creationId xmlns:a16="http://schemas.microsoft.com/office/drawing/2014/main" id="{A96DC86E-4D8B-CD45-A3AE-D7F683D39083}"/>
              </a:ext>
            </a:extLst>
          </p:cNvPr>
          <p:cNvSpPr/>
          <p:nvPr/>
        </p:nvSpPr>
        <p:spPr>
          <a:xfrm>
            <a:off x="134449" y="2693096"/>
            <a:ext cx="1722559" cy="962557"/>
          </a:xfrm>
          <a:prstGeom prst="wedgeRoundRectCallout">
            <a:avLst>
              <a:gd name="adj1" fmla="val 122825"/>
              <a:gd name="adj2" fmla="val -703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urier New" panose="02070309020205020404" pitchFamily="49" charset="0"/>
                <a:cs typeface="Courier New" panose="02070309020205020404" pitchFamily="49" charset="0"/>
              </a:rPr>
              <a:t>elt</a:t>
            </a:r>
            <a:r>
              <a:rPr lang="en-US" sz="2000" dirty="0"/>
              <a:t> is an element in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79130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2"/>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
        <p:nvSpPr>
          <p:cNvPr id="8" name="Rounded Rectangular Callout 7">
            <a:extLst>
              <a:ext uri="{FF2B5EF4-FFF2-40B4-BE49-F238E27FC236}">
                <a16:creationId xmlns:a16="http://schemas.microsoft.com/office/drawing/2014/main" id="{EE1C7AF0-471C-554F-9BAC-220972F3904B}"/>
              </a:ext>
            </a:extLst>
          </p:cNvPr>
          <p:cNvSpPr/>
          <p:nvPr/>
        </p:nvSpPr>
        <p:spPr>
          <a:xfrm>
            <a:off x="96714" y="1547646"/>
            <a:ext cx="1722559" cy="962557"/>
          </a:xfrm>
          <a:prstGeom prst="wedgeRoundRectCallout">
            <a:avLst>
              <a:gd name="adj1" fmla="val 98001"/>
              <a:gd name="adj2" fmla="val 14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a variable</a:t>
            </a:r>
          </a:p>
        </p:txBody>
      </p:sp>
      <p:sp>
        <p:nvSpPr>
          <p:cNvPr id="9" name="Rounded Rectangular Callout 8">
            <a:extLst>
              <a:ext uri="{FF2B5EF4-FFF2-40B4-BE49-F238E27FC236}">
                <a16:creationId xmlns:a16="http://schemas.microsoft.com/office/drawing/2014/main" id="{A96DC86E-4D8B-CD45-A3AE-D7F683D39083}"/>
              </a:ext>
            </a:extLst>
          </p:cNvPr>
          <p:cNvSpPr/>
          <p:nvPr/>
        </p:nvSpPr>
        <p:spPr>
          <a:xfrm>
            <a:off x="134449" y="2693096"/>
            <a:ext cx="1722559" cy="962557"/>
          </a:xfrm>
          <a:prstGeom prst="wedgeRoundRectCallout">
            <a:avLst>
              <a:gd name="adj1" fmla="val 122825"/>
              <a:gd name="adj2" fmla="val -703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urier New" panose="02070309020205020404" pitchFamily="49" charset="0"/>
                <a:cs typeface="Courier New" panose="02070309020205020404" pitchFamily="49" charset="0"/>
              </a:rPr>
              <a:t>elt</a:t>
            </a:r>
            <a:r>
              <a:rPr lang="en-US" sz="2000" dirty="0"/>
              <a:t> is an element in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p:txBody>
      </p:sp>
      <p:sp>
        <p:nvSpPr>
          <p:cNvPr id="7" name="Rounded Rectangular Callout 6">
            <a:extLst>
              <a:ext uri="{FF2B5EF4-FFF2-40B4-BE49-F238E27FC236}">
                <a16:creationId xmlns:a16="http://schemas.microsoft.com/office/drawing/2014/main" id="{5CD22183-C89F-3A47-96AE-5D0D5A2944AB}"/>
              </a:ext>
            </a:extLst>
          </p:cNvPr>
          <p:cNvSpPr/>
          <p:nvPr/>
        </p:nvSpPr>
        <p:spPr>
          <a:xfrm>
            <a:off x="153337" y="3903430"/>
            <a:ext cx="2476652" cy="962557"/>
          </a:xfrm>
          <a:prstGeom prst="wedgeRoundRectCallout">
            <a:avLst>
              <a:gd name="adj1" fmla="val 99225"/>
              <a:gd name="adj2" fmla="val -1747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updated for each element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273748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3"/>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
        <p:nvSpPr>
          <p:cNvPr id="8" name="Rounded Rectangular Callout 7">
            <a:extLst>
              <a:ext uri="{FF2B5EF4-FFF2-40B4-BE49-F238E27FC236}">
                <a16:creationId xmlns:a16="http://schemas.microsoft.com/office/drawing/2014/main" id="{EE1C7AF0-471C-554F-9BAC-220972F3904B}"/>
              </a:ext>
            </a:extLst>
          </p:cNvPr>
          <p:cNvSpPr/>
          <p:nvPr/>
        </p:nvSpPr>
        <p:spPr>
          <a:xfrm>
            <a:off x="96714" y="1547646"/>
            <a:ext cx="1722559" cy="962557"/>
          </a:xfrm>
          <a:prstGeom prst="wedgeRoundRectCallout">
            <a:avLst>
              <a:gd name="adj1" fmla="val 98001"/>
              <a:gd name="adj2" fmla="val 14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a variable</a:t>
            </a:r>
          </a:p>
        </p:txBody>
      </p:sp>
      <p:sp>
        <p:nvSpPr>
          <p:cNvPr id="9" name="Rounded Rectangular Callout 8">
            <a:extLst>
              <a:ext uri="{FF2B5EF4-FFF2-40B4-BE49-F238E27FC236}">
                <a16:creationId xmlns:a16="http://schemas.microsoft.com/office/drawing/2014/main" id="{A96DC86E-4D8B-CD45-A3AE-D7F683D39083}"/>
              </a:ext>
            </a:extLst>
          </p:cNvPr>
          <p:cNvSpPr/>
          <p:nvPr/>
        </p:nvSpPr>
        <p:spPr>
          <a:xfrm>
            <a:off x="134449" y="2693096"/>
            <a:ext cx="1722559" cy="962557"/>
          </a:xfrm>
          <a:prstGeom prst="wedgeRoundRectCallout">
            <a:avLst>
              <a:gd name="adj1" fmla="val 122825"/>
              <a:gd name="adj2" fmla="val -703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urier New" panose="02070309020205020404" pitchFamily="49" charset="0"/>
                <a:cs typeface="Courier New" panose="02070309020205020404" pitchFamily="49" charset="0"/>
              </a:rPr>
              <a:t>elt</a:t>
            </a:r>
            <a:r>
              <a:rPr lang="en-US" sz="2000" dirty="0"/>
              <a:t> is an element in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p:txBody>
      </p:sp>
      <p:sp>
        <p:nvSpPr>
          <p:cNvPr id="11" name="Rounded Rectangular Callout 10">
            <a:extLst>
              <a:ext uri="{FF2B5EF4-FFF2-40B4-BE49-F238E27FC236}">
                <a16:creationId xmlns:a16="http://schemas.microsoft.com/office/drawing/2014/main" id="{275A9E36-E5B8-7345-9DA7-99DB21B6EAB1}"/>
              </a:ext>
            </a:extLst>
          </p:cNvPr>
          <p:cNvSpPr/>
          <p:nvPr/>
        </p:nvSpPr>
        <p:spPr>
          <a:xfrm>
            <a:off x="3613639" y="3903430"/>
            <a:ext cx="5397743" cy="962557"/>
          </a:xfrm>
          <a:prstGeom prst="wedgeRoundRectCallout">
            <a:avLst>
              <a:gd name="adj1" fmla="val 10634"/>
              <a:gd name="adj2" fmla="val -2102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cs typeface="Courier New" panose="02070309020205020404" pitchFamily="49" charset="0"/>
              </a:rPr>
              <a:t>Here,</a:t>
            </a:r>
            <a:r>
              <a:rPr lang="en-US" sz="2000" dirty="0">
                <a:latin typeface="Courier New" panose="02070309020205020404" pitchFamily="49" charset="0"/>
                <a:cs typeface="Courier New" panose="02070309020205020404" pitchFamily="49" charset="0"/>
              </a:rPr>
              <a:t> result </a:t>
            </a:r>
            <a:r>
              <a:rPr lang="en-US" sz="2000" dirty="0">
                <a:latin typeface="+mj-lt"/>
                <a:cs typeface="Courier New" panose="02070309020205020404" pitchFamily="49" charset="0"/>
              </a:rPr>
              <a:t>is</a:t>
            </a:r>
            <a:r>
              <a:rPr lang="en-US" sz="2000" dirty="0">
                <a:latin typeface="Courier New" panose="02070309020205020404" pitchFamily="49" charset="0"/>
                <a:cs typeface="Courier New" panose="02070309020205020404" pitchFamily="49" charset="0"/>
              </a:rPr>
              <a:t> 1 * 3 * 2 * 4</a:t>
            </a:r>
          </a:p>
        </p:txBody>
      </p:sp>
      <p:sp>
        <p:nvSpPr>
          <p:cNvPr id="7" name="Rounded Rectangular Callout 6">
            <a:extLst>
              <a:ext uri="{FF2B5EF4-FFF2-40B4-BE49-F238E27FC236}">
                <a16:creationId xmlns:a16="http://schemas.microsoft.com/office/drawing/2014/main" id="{5CD22183-C89F-3A47-96AE-5D0D5A2944AB}"/>
              </a:ext>
            </a:extLst>
          </p:cNvPr>
          <p:cNvSpPr/>
          <p:nvPr/>
        </p:nvSpPr>
        <p:spPr>
          <a:xfrm>
            <a:off x="153337" y="3903430"/>
            <a:ext cx="2476652" cy="962557"/>
          </a:xfrm>
          <a:prstGeom prst="wedgeRoundRectCallout">
            <a:avLst>
              <a:gd name="adj1" fmla="val 99225"/>
              <a:gd name="adj2" fmla="val -1747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updated for each element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280875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a:xfrm>
            <a:off x="1266901" y="207700"/>
            <a:ext cx="7038900" cy="696426"/>
          </a:xfrm>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product([ 3, 2, 4 ]) </a:t>
            </a:r>
          </a:p>
        </p:txBody>
      </p:sp>
      <p:sp>
        <p:nvSpPr>
          <p:cNvPr id="32" name="Down Arrow 31">
            <a:extLst>
              <a:ext uri="{FF2B5EF4-FFF2-40B4-BE49-F238E27FC236}">
                <a16:creationId xmlns:a16="http://schemas.microsoft.com/office/drawing/2014/main" id="{E7D359C5-FE96-9544-9F41-8B4B6122D292}"/>
              </a:ext>
            </a:extLst>
          </p:cNvPr>
          <p:cNvSpPr/>
          <p:nvPr/>
        </p:nvSpPr>
        <p:spPr>
          <a:xfrm>
            <a:off x="6409510"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82BB37E3-FF60-3648-BC1D-C282468DF2E6}"/>
              </a:ext>
            </a:extLst>
          </p:cNvPr>
          <p:cNvSpPr txBox="1"/>
          <p:nvPr/>
        </p:nvSpPr>
        <p:spPr>
          <a:xfrm>
            <a:off x="6282975"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019993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2, 4 ]) </a:t>
            </a:r>
          </a:p>
        </p:txBody>
      </p:sp>
      <p:sp>
        <p:nvSpPr>
          <p:cNvPr id="11" name="Down Arrow 10">
            <a:extLst>
              <a:ext uri="{FF2B5EF4-FFF2-40B4-BE49-F238E27FC236}">
                <a16:creationId xmlns:a16="http://schemas.microsoft.com/office/drawing/2014/main" id="{6F3F3A4C-8E60-584F-A3CF-99836A25DB47}"/>
              </a:ext>
            </a:extLst>
          </p:cNvPr>
          <p:cNvSpPr/>
          <p:nvPr/>
        </p:nvSpPr>
        <p:spPr>
          <a:xfrm>
            <a:off x="6409510"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2055225-92D8-DC4C-B697-4E494966A221}"/>
              </a:ext>
            </a:extLst>
          </p:cNvPr>
          <p:cNvSpPr txBox="1"/>
          <p:nvPr/>
        </p:nvSpPr>
        <p:spPr>
          <a:xfrm>
            <a:off x="6282975"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619311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2, 4 ]) </a:t>
            </a:r>
          </a:p>
        </p:txBody>
      </p:sp>
      <p:sp>
        <p:nvSpPr>
          <p:cNvPr id="17" name="Down Arrow 16">
            <a:extLst>
              <a:ext uri="{FF2B5EF4-FFF2-40B4-BE49-F238E27FC236}">
                <a16:creationId xmlns:a16="http://schemas.microsoft.com/office/drawing/2014/main" id="{7542D349-8B18-3841-BD24-E9FDC7845F74}"/>
              </a:ext>
            </a:extLst>
          </p:cNvPr>
          <p:cNvSpPr/>
          <p:nvPr/>
        </p:nvSpPr>
        <p:spPr>
          <a:xfrm>
            <a:off x="6958150"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F9F8863-76BA-A14E-BB81-4EA961D0FDF1}"/>
              </a:ext>
            </a:extLst>
          </p:cNvPr>
          <p:cNvSpPr txBox="1"/>
          <p:nvPr/>
        </p:nvSpPr>
        <p:spPr>
          <a:xfrm>
            <a:off x="6831615"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142185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rgbClr val="FFC000"/>
                </a:solidFill>
                <a:latin typeface="Courier New" panose="02070309020205020404" pitchFamily="49" charset="0"/>
                <a:cs typeface="Courier New" panose="02070309020205020404" pitchFamily="49" charset="0"/>
              </a:rPr>
              <a:t>2</a:t>
            </a:r>
            <a:r>
              <a:rPr lang="en-US" sz="2400" dirty="0">
                <a:solidFill>
                  <a:schemeClr val="bg1"/>
                </a:solidFill>
                <a:latin typeface="Courier New" panose="02070309020205020404" pitchFamily="49" charset="0"/>
                <a:cs typeface="Courier New" panose="02070309020205020404" pitchFamily="49" charset="0"/>
              </a:rPr>
              <a:t>, 4 ]) </a:t>
            </a:r>
          </a:p>
        </p:txBody>
      </p:sp>
      <p:sp>
        <p:nvSpPr>
          <p:cNvPr id="14" name="Down Arrow 13">
            <a:extLst>
              <a:ext uri="{FF2B5EF4-FFF2-40B4-BE49-F238E27FC236}">
                <a16:creationId xmlns:a16="http://schemas.microsoft.com/office/drawing/2014/main" id="{281948D2-6CFE-D345-9DAB-4CC647280BE0}"/>
              </a:ext>
            </a:extLst>
          </p:cNvPr>
          <p:cNvSpPr/>
          <p:nvPr/>
        </p:nvSpPr>
        <p:spPr>
          <a:xfrm>
            <a:off x="6958150"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A307C78-AE58-9042-8645-8F71798E990D}"/>
              </a:ext>
            </a:extLst>
          </p:cNvPr>
          <p:cNvSpPr txBox="1"/>
          <p:nvPr/>
        </p:nvSpPr>
        <p:spPr>
          <a:xfrm>
            <a:off x="6831615" y="51136"/>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26974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5A63E-C280-E949-880A-EA27962D531A}"/>
              </a:ext>
            </a:extLst>
          </p:cNvPr>
          <p:cNvSpPr>
            <a:spLocks noGrp="1"/>
          </p:cNvSpPr>
          <p:nvPr>
            <p:ph type="title"/>
          </p:nvPr>
        </p:nvSpPr>
        <p:spPr/>
        <p:txBody>
          <a:bodyPr/>
          <a:lstStyle/>
          <a:p>
            <a:r>
              <a:rPr lang="en-US" dirty="0"/>
              <a:t>What is </a:t>
            </a:r>
            <a:r>
              <a:rPr lang="en-US" i="1" dirty="0"/>
              <a:t>Python</a:t>
            </a:r>
            <a:r>
              <a:rPr lang="en-US" dirty="0"/>
              <a:t>?</a:t>
            </a:r>
          </a:p>
        </p:txBody>
      </p:sp>
      <p:sp>
        <p:nvSpPr>
          <p:cNvPr id="3" name="Text Placeholder 2">
            <a:extLst>
              <a:ext uri="{FF2B5EF4-FFF2-40B4-BE49-F238E27FC236}">
                <a16:creationId xmlns:a16="http://schemas.microsoft.com/office/drawing/2014/main" id="{1C86EE18-D493-6A4B-BE5A-BE62CC5112FD}"/>
              </a:ext>
            </a:extLst>
          </p:cNvPr>
          <p:cNvSpPr>
            <a:spLocks noGrp="1"/>
          </p:cNvSpPr>
          <p:nvPr>
            <p:ph type="body" idx="1"/>
          </p:nvPr>
        </p:nvSpPr>
        <p:spPr/>
        <p:txBody>
          <a:bodyPr/>
          <a:lstStyle/>
          <a:p>
            <a:pPr marL="146050" indent="0">
              <a:buNone/>
            </a:pPr>
            <a:r>
              <a:rPr lang="en-US" sz="2800" dirty="0"/>
              <a:t>A  language to tell a computer what to do</a:t>
            </a:r>
          </a:p>
          <a:p>
            <a:r>
              <a:rPr lang="en-US" sz="2800" dirty="0"/>
              <a:t>Computers are stupid---they need to be told </a:t>
            </a:r>
            <a:r>
              <a:rPr lang="en-US" sz="2800" i="1" dirty="0"/>
              <a:t>EXACTLY</a:t>
            </a:r>
            <a:r>
              <a:rPr lang="en-US" sz="2800" dirty="0"/>
              <a:t> what to do</a:t>
            </a:r>
          </a:p>
          <a:p>
            <a:r>
              <a:rPr lang="en-US" sz="2800" dirty="0"/>
              <a:t>There are many programming languages</a:t>
            </a:r>
          </a:p>
          <a:p>
            <a:r>
              <a:rPr lang="en-US" sz="2800" dirty="0"/>
              <a:t>Python is good for learning to program</a:t>
            </a:r>
          </a:p>
        </p:txBody>
      </p:sp>
    </p:spTree>
    <p:extLst>
      <p:ext uri="{BB962C8B-B14F-4D97-AF65-F5344CB8AC3E}">
        <p14:creationId xmlns:p14="http://schemas.microsoft.com/office/powerpoint/2010/main" val="30573447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61AD5B01-99C9-AC47-A4FA-751BDDABABBA}"/>
              </a:ext>
            </a:extLst>
          </p:cNvPr>
          <p:cNvSpPr/>
          <p:nvPr/>
        </p:nvSpPr>
        <p:spPr>
          <a:xfrm>
            <a:off x="4354284" y="3526972"/>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4</a:t>
            </a:r>
          </a:p>
        </p:txBody>
      </p:sp>
      <p:sp>
        <p:nvSpPr>
          <p:cNvPr id="27" name="Rectangle 26">
            <a:extLst>
              <a:ext uri="{FF2B5EF4-FFF2-40B4-BE49-F238E27FC236}">
                <a16:creationId xmlns:a16="http://schemas.microsoft.com/office/drawing/2014/main" id="{BC732CF4-DEDC-F440-8B89-91735485CDD9}"/>
              </a:ext>
            </a:extLst>
          </p:cNvPr>
          <p:cNvSpPr/>
          <p:nvPr/>
        </p:nvSpPr>
        <p:spPr>
          <a:xfrm>
            <a:off x="5111931" y="3526972"/>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DA1CE834-5BF8-FB40-8CC0-3DB30D853B34}"/>
              </a:ext>
            </a:extLst>
          </p:cNvPr>
          <p:cNvSpPr/>
          <p:nvPr/>
        </p:nvSpPr>
        <p:spPr>
          <a:xfrm>
            <a:off x="6923314" y="3526972"/>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rgbClr val="FFC000"/>
                </a:solidFill>
                <a:latin typeface="Courier New" panose="02070309020205020404" pitchFamily="49" charset="0"/>
                <a:cs typeface="Courier New" panose="02070309020205020404" pitchFamily="49" charset="0"/>
              </a:rPr>
              <a:t>2</a:t>
            </a:r>
            <a:r>
              <a:rPr lang="en-US" sz="2400" dirty="0">
                <a:solidFill>
                  <a:schemeClr val="bg1"/>
                </a:solidFill>
                <a:latin typeface="Courier New" panose="02070309020205020404" pitchFamily="49" charset="0"/>
                <a:cs typeface="Courier New" panose="02070309020205020404" pitchFamily="49" charset="0"/>
              </a:rPr>
              <a:t>, 4 ]) </a:t>
            </a:r>
          </a:p>
        </p:txBody>
      </p:sp>
      <p:sp>
        <p:nvSpPr>
          <p:cNvPr id="17" name="Down Arrow 16">
            <a:extLst>
              <a:ext uri="{FF2B5EF4-FFF2-40B4-BE49-F238E27FC236}">
                <a16:creationId xmlns:a16="http://schemas.microsoft.com/office/drawing/2014/main" id="{2532B774-C7F3-1F43-8635-9B64176A6666}"/>
              </a:ext>
            </a:extLst>
          </p:cNvPr>
          <p:cNvSpPr/>
          <p:nvPr/>
        </p:nvSpPr>
        <p:spPr>
          <a:xfrm>
            <a:off x="7498082"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3C2EA45-9CE9-6C46-A6C8-C67EFB31BBAD}"/>
              </a:ext>
            </a:extLst>
          </p:cNvPr>
          <p:cNvSpPr txBox="1"/>
          <p:nvPr/>
        </p:nvSpPr>
        <p:spPr>
          <a:xfrm>
            <a:off x="7371547"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577339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61AD5B01-99C9-AC47-A4FA-751BDDABABBA}"/>
              </a:ext>
            </a:extLst>
          </p:cNvPr>
          <p:cNvSpPr/>
          <p:nvPr/>
        </p:nvSpPr>
        <p:spPr>
          <a:xfrm>
            <a:off x="4354284" y="3526972"/>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4</a:t>
            </a:r>
          </a:p>
        </p:txBody>
      </p:sp>
      <p:sp>
        <p:nvSpPr>
          <p:cNvPr id="27" name="Rectangle 26">
            <a:extLst>
              <a:ext uri="{FF2B5EF4-FFF2-40B4-BE49-F238E27FC236}">
                <a16:creationId xmlns:a16="http://schemas.microsoft.com/office/drawing/2014/main" id="{BC732CF4-DEDC-F440-8B89-91735485CDD9}"/>
              </a:ext>
            </a:extLst>
          </p:cNvPr>
          <p:cNvSpPr/>
          <p:nvPr/>
        </p:nvSpPr>
        <p:spPr>
          <a:xfrm>
            <a:off x="5111931" y="3526972"/>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DA1CE834-5BF8-FB40-8CC0-3DB30D853B34}"/>
              </a:ext>
            </a:extLst>
          </p:cNvPr>
          <p:cNvSpPr/>
          <p:nvPr/>
        </p:nvSpPr>
        <p:spPr>
          <a:xfrm>
            <a:off x="6923314" y="3526972"/>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24</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rgbClr val="FFC000"/>
                </a:solidFill>
                <a:latin typeface="Courier New" panose="02070309020205020404" pitchFamily="49" charset="0"/>
                <a:cs typeface="Courier New" panose="02070309020205020404" pitchFamily="49" charset="0"/>
              </a:rPr>
              <a:t>2</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rgbClr val="FFC000"/>
                </a:solidFill>
                <a:latin typeface="Courier New" panose="02070309020205020404" pitchFamily="49" charset="0"/>
                <a:cs typeface="Courier New" panose="02070309020205020404" pitchFamily="49" charset="0"/>
              </a:rPr>
              <a:t>4</a:t>
            </a:r>
            <a:r>
              <a:rPr lang="en-US" sz="2400" dirty="0">
                <a:solidFill>
                  <a:schemeClr val="bg1"/>
                </a:solidFill>
                <a:latin typeface="Courier New" panose="02070309020205020404" pitchFamily="49" charset="0"/>
                <a:cs typeface="Courier New" panose="02070309020205020404" pitchFamily="49" charset="0"/>
              </a:rPr>
              <a:t> ]) </a:t>
            </a:r>
          </a:p>
        </p:txBody>
      </p:sp>
      <p:sp>
        <p:nvSpPr>
          <p:cNvPr id="17" name="Down Arrow 16">
            <a:extLst>
              <a:ext uri="{FF2B5EF4-FFF2-40B4-BE49-F238E27FC236}">
                <a16:creationId xmlns:a16="http://schemas.microsoft.com/office/drawing/2014/main" id="{C09DE486-995D-BA41-AA41-E616ABBA6E2F}"/>
              </a:ext>
            </a:extLst>
          </p:cNvPr>
          <p:cNvSpPr/>
          <p:nvPr/>
        </p:nvSpPr>
        <p:spPr>
          <a:xfrm>
            <a:off x="7498082"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DEA74A1-0516-434E-8326-4CBBDA8FE61F}"/>
              </a:ext>
            </a:extLst>
          </p:cNvPr>
          <p:cNvSpPr txBox="1"/>
          <p:nvPr/>
        </p:nvSpPr>
        <p:spPr>
          <a:xfrm>
            <a:off x="7371547"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103330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61AD5B01-99C9-AC47-A4FA-751BDDABABBA}"/>
              </a:ext>
            </a:extLst>
          </p:cNvPr>
          <p:cNvSpPr/>
          <p:nvPr/>
        </p:nvSpPr>
        <p:spPr>
          <a:xfrm>
            <a:off x="4354284" y="3526972"/>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4</a:t>
            </a:r>
          </a:p>
        </p:txBody>
      </p:sp>
      <p:sp>
        <p:nvSpPr>
          <p:cNvPr id="27" name="Rectangle 26">
            <a:extLst>
              <a:ext uri="{FF2B5EF4-FFF2-40B4-BE49-F238E27FC236}">
                <a16:creationId xmlns:a16="http://schemas.microsoft.com/office/drawing/2014/main" id="{BC732CF4-DEDC-F440-8B89-91735485CDD9}"/>
              </a:ext>
            </a:extLst>
          </p:cNvPr>
          <p:cNvSpPr/>
          <p:nvPr/>
        </p:nvSpPr>
        <p:spPr>
          <a:xfrm>
            <a:off x="5111931" y="3526972"/>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DA1CE834-5BF8-FB40-8CC0-3DB30D853B34}"/>
              </a:ext>
            </a:extLst>
          </p:cNvPr>
          <p:cNvSpPr/>
          <p:nvPr/>
        </p:nvSpPr>
        <p:spPr>
          <a:xfrm>
            <a:off x="6923314" y="3526972"/>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24</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rgbClr val="FFC000"/>
                </a:solidFill>
                <a:latin typeface="Courier New" panose="02070309020205020404" pitchFamily="49" charset="0"/>
                <a:cs typeface="Courier New" panose="02070309020205020404" pitchFamily="49" charset="0"/>
              </a:rPr>
              <a:t>product([ 3, 2, 4 ]) </a:t>
            </a:r>
          </a:p>
        </p:txBody>
      </p:sp>
      <p:sp>
        <p:nvSpPr>
          <p:cNvPr id="17" name="Oval Callout 16">
            <a:extLst>
              <a:ext uri="{FF2B5EF4-FFF2-40B4-BE49-F238E27FC236}">
                <a16:creationId xmlns:a16="http://schemas.microsoft.com/office/drawing/2014/main" id="{4FAC05C8-8A42-EA46-A633-9F13B0355DD5}"/>
              </a:ext>
            </a:extLst>
          </p:cNvPr>
          <p:cNvSpPr/>
          <p:nvPr/>
        </p:nvSpPr>
        <p:spPr>
          <a:xfrm>
            <a:off x="3422469" y="4119994"/>
            <a:ext cx="5103222" cy="787309"/>
          </a:xfrm>
          <a:prstGeom prst="wedgeEllipseCallout">
            <a:avLst>
              <a:gd name="adj1" fmla="val 28148"/>
              <a:gd name="adj2" fmla="val -8708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The final result of the function</a:t>
            </a:r>
          </a:p>
        </p:txBody>
      </p:sp>
    </p:spTree>
    <p:extLst>
      <p:ext uri="{BB962C8B-B14F-4D97-AF65-F5344CB8AC3E}">
        <p14:creationId xmlns:p14="http://schemas.microsoft.com/office/powerpoint/2010/main" val="34204176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a:xfrm>
            <a:off x="1266901" y="207700"/>
            <a:ext cx="7557922" cy="696426"/>
          </a:xfrm>
        </p:spPr>
        <p:txBody>
          <a:bodyPr/>
          <a:lstStyle/>
          <a:p>
            <a:r>
              <a:rPr lang="en-US" dirty="0"/>
              <a:t>Write your own: below change </a:t>
            </a:r>
            <a:r>
              <a:rPr lang="en-US" dirty="0">
                <a:latin typeface="Courier New" panose="02070309020205020404" pitchFamily="49" charset="0"/>
                <a:cs typeface="Courier New" panose="02070309020205020404" pitchFamily="49" charset="0"/>
              </a:rPr>
              <a:t>product</a:t>
            </a:r>
            <a:r>
              <a:rPr lang="en-US" dirty="0">
                <a:latin typeface="+mj-lt"/>
                <a:cs typeface="Courier New" panose="02070309020205020404" pitchFamily="49" charset="0"/>
              </a:rPr>
              <a:t> </a:t>
            </a:r>
            <a:r>
              <a:rPr lang="en-US" dirty="0"/>
              <a:t>to </a:t>
            </a:r>
            <a:r>
              <a:rPr lang="en-US" dirty="0">
                <a:latin typeface="Courier New" panose="02070309020205020404" pitchFamily="49" charset="0"/>
                <a:cs typeface="Courier New" panose="02070309020205020404" pitchFamily="49" charset="0"/>
              </a:rPr>
              <a:t>sum</a:t>
            </a:r>
            <a:br>
              <a:rPr lang="en-US" dirty="0">
                <a:latin typeface="Courier New" panose="02070309020205020404" pitchFamily="49" charset="0"/>
                <a:cs typeface="Courier New" panose="02070309020205020404" pitchFamily="49" charset="0"/>
              </a:rPr>
            </a:br>
            <a:r>
              <a:rPr lang="en-US" sz="2000" dirty="0">
                <a:latin typeface="+mn-lt"/>
                <a:cs typeface="Courier New" panose="02070309020205020404" pitchFamily="49" charset="0"/>
              </a:rPr>
              <a:t>That is, add all the items in the list together</a:t>
            </a:r>
            <a:endParaRPr lang="en-US" dirty="0">
              <a:latin typeface="+mn-lt"/>
              <a:cs typeface="Courier New" panose="02070309020205020404" pitchFamily="49" charset="0"/>
            </a:endParaRPr>
          </a:p>
        </p:txBody>
      </p:sp>
      <p:sp>
        <p:nvSpPr>
          <p:cNvPr id="4" name="Action Button: Forward or Next 3">
            <a:hlinkClick r:id="" action="ppaction://hlinkshowjump?jump=nextslide" highlightClick="1"/>
            <a:extLst>
              <a:ext uri="{FF2B5EF4-FFF2-40B4-BE49-F238E27FC236}">
                <a16:creationId xmlns:a16="http://schemas.microsoft.com/office/drawing/2014/main" id="{01596124-E3F5-D740-96A1-4D893E36CC21}"/>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D041F5-C54B-DE47-BA75-DF35859528DA}"/>
              </a:ext>
            </a:extLst>
          </p:cNvPr>
          <p:cNvPicPr>
            <a:picLocks noChangeAspect="1"/>
          </p:cNvPicPr>
          <p:nvPr/>
        </p:nvPicPr>
        <p:blipFill>
          <a:blip r:embed="rId2"/>
          <a:stretch>
            <a:fillRect/>
          </a:stretch>
        </p:blipFill>
        <p:spPr>
          <a:xfrm>
            <a:off x="1311131" y="1247562"/>
            <a:ext cx="7513692" cy="2514542"/>
          </a:xfrm>
          <a:prstGeom prst="rect">
            <a:avLst/>
          </a:prstGeom>
        </p:spPr>
      </p:pic>
    </p:spTree>
    <p:extLst>
      <p:ext uri="{BB962C8B-B14F-4D97-AF65-F5344CB8AC3E}">
        <p14:creationId xmlns:p14="http://schemas.microsoft.com/office/powerpoint/2010/main" val="23209673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5538A-0923-DF47-B82F-CBAE6FF4DBD5}"/>
              </a:ext>
            </a:extLst>
          </p:cNvPr>
          <p:cNvSpPr>
            <a:spLocks noGrp="1"/>
          </p:cNvSpPr>
          <p:nvPr>
            <p:ph type="title"/>
          </p:nvPr>
        </p:nvSpPr>
        <p:spPr/>
        <p:txBody>
          <a:bodyPr/>
          <a:lstStyle/>
          <a:p>
            <a:r>
              <a:rPr lang="en-US" dirty="0"/>
              <a:t>Example: write a function </a:t>
            </a:r>
            <a:r>
              <a:rPr lang="en-US" dirty="0">
                <a:latin typeface="Courier New" panose="02070309020205020404" pitchFamily="49" charset="0"/>
                <a:cs typeface="Courier New" panose="02070309020205020404" pitchFamily="49" charset="0"/>
              </a:rPr>
              <a:t>reverse(</a:t>
            </a:r>
            <a:r>
              <a:rPr lang="en-US" dirty="0" err="1">
                <a:latin typeface="Courier New" panose="02070309020205020404" pitchFamily="49" charset="0"/>
                <a:cs typeface="Courier New" panose="02070309020205020404" pitchFamily="49" charset="0"/>
              </a:rPr>
              <a:t>Lst</a:t>
            </a:r>
            <a:r>
              <a:rPr lang="en-US" dirty="0">
                <a:latin typeface="Courier New" panose="02070309020205020404" pitchFamily="49" charset="0"/>
                <a:cs typeface="Courier New" panose="02070309020205020404" pitchFamily="49" charset="0"/>
              </a:rPr>
              <a:t>) </a:t>
            </a:r>
            <a:r>
              <a:rPr lang="en-US" dirty="0"/>
              <a:t>that reverses the elements in a list</a:t>
            </a:r>
          </a:p>
        </p:txBody>
      </p:sp>
      <p:pic>
        <p:nvPicPr>
          <p:cNvPr id="3" name="Picture 2">
            <a:extLst>
              <a:ext uri="{FF2B5EF4-FFF2-40B4-BE49-F238E27FC236}">
                <a16:creationId xmlns:a16="http://schemas.microsoft.com/office/drawing/2014/main" id="{DA54736B-EB86-8B43-8FD4-4C1105CE5DA4}"/>
              </a:ext>
            </a:extLst>
          </p:cNvPr>
          <p:cNvPicPr>
            <a:picLocks noChangeAspect="1"/>
          </p:cNvPicPr>
          <p:nvPr/>
        </p:nvPicPr>
        <p:blipFill>
          <a:blip r:embed="rId2"/>
          <a:stretch>
            <a:fillRect/>
          </a:stretch>
        </p:blipFill>
        <p:spPr>
          <a:xfrm>
            <a:off x="165462" y="1432032"/>
            <a:ext cx="8751298" cy="2147191"/>
          </a:xfrm>
          <a:prstGeom prst="rect">
            <a:avLst/>
          </a:prstGeom>
        </p:spPr>
      </p:pic>
    </p:spTree>
    <p:extLst>
      <p:ext uri="{BB962C8B-B14F-4D97-AF65-F5344CB8AC3E}">
        <p14:creationId xmlns:p14="http://schemas.microsoft.com/office/powerpoint/2010/main" val="39183145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“apples”, “juice”,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a:t>
            </a:r>
          </a:p>
        </p:txBody>
      </p:sp>
      <p:sp>
        <p:nvSpPr>
          <p:cNvPr id="9" name="Up Arrow 8">
            <a:extLst>
              <a:ext uri="{FF2B5EF4-FFF2-40B4-BE49-F238E27FC236}">
                <a16:creationId xmlns:a16="http://schemas.microsoft.com/office/drawing/2014/main" id="{E59F1AE3-6FEE-3343-B8FE-DA49C6729CB9}"/>
              </a:ext>
            </a:extLst>
          </p:cNvPr>
          <p:cNvSpPr/>
          <p:nvPr/>
        </p:nvSpPr>
        <p:spPr>
          <a:xfrm rot="19364610">
            <a:off x="3793069"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C5DE639-FB17-4C44-B205-BEDF758C0D6A}"/>
              </a:ext>
            </a:extLst>
          </p:cNvPr>
          <p:cNvSpPr txBox="1"/>
          <p:nvPr/>
        </p:nvSpPr>
        <p:spPr>
          <a:xfrm>
            <a:off x="4116315"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687353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“juice”,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16" name="Up Arrow 15">
            <a:extLst>
              <a:ext uri="{FF2B5EF4-FFF2-40B4-BE49-F238E27FC236}">
                <a16:creationId xmlns:a16="http://schemas.microsoft.com/office/drawing/2014/main" id="{CCB4292F-3CFC-C64B-A499-EF0FC1DD9909}"/>
              </a:ext>
            </a:extLst>
          </p:cNvPr>
          <p:cNvSpPr/>
          <p:nvPr/>
        </p:nvSpPr>
        <p:spPr>
          <a:xfrm rot="19364610">
            <a:off x="3793069"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CC3B2EA-D652-B640-BCF6-2DBE359514B0}"/>
              </a:ext>
            </a:extLst>
          </p:cNvPr>
          <p:cNvSpPr txBox="1"/>
          <p:nvPr/>
        </p:nvSpPr>
        <p:spPr>
          <a:xfrm>
            <a:off x="4116315"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308416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“juice”,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34" name="Rectangle 33">
            <a:extLst>
              <a:ext uri="{FF2B5EF4-FFF2-40B4-BE49-F238E27FC236}">
                <a16:creationId xmlns:a16="http://schemas.microsoft.com/office/drawing/2014/main" id="{34BC3971-480A-E443-96D2-775B56020AAE}"/>
              </a:ext>
            </a:extLst>
          </p:cNvPr>
          <p:cNvSpPr/>
          <p:nvPr/>
        </p:nvSpPr>
        <p:spPr>
          <a:xfrm>
            <a:off x="727166" y="3251111"/>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“juice”</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DED5E848-175A-304C-B21F-32CF3B93B622}"/>
              </a:ext>
            </a:extLst>
          </p:cNvPr>
          <p:cNvSpPr/>
          <p:nvPr/>
        </p:nvSpPr>
        <p:spPr>
          <a:xfrm>
            <a:off x="2129245" y="3245216"/>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“apples” ]</a:t>
            </a:r>
          </a:p>
        </p:txBody>
      </p:sp>
      <p:sp>
        <p:nvSpPr>
          <p:cNvPr id="36" name="Rectangle 35">
            <a:extLst>
              <a:ext uri="{FF2B5EF4-FFF2-40B4-BE49-F238E27FC236}">
                <a16:creationId xmlns:a16="http://schemas.microsoft.com/office/drawing/2014/main" id="{3888834A-86C7-F249-8FCB-3DFEEA31F149}"/>
              </a:ext>
            </a:extLst>
          </p:cNvPr>
          <p:cNvSpPr/>
          <p:nvPr/>
        </p:nvSpPr>
        <p:spPr>
          <a:xfrm>
            <a:off x="4872445" y="3251111"/>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a:t>
            </a:r>
          </a:p>
        </p:txBody>
      </p:sp>
      <p:sp>
        <p:nvSpPr>
          <p:cNvPr id="16" name="Up Arrow 15">
            <a:extLst>
              <a:ext uri="{FF2B5EF4-FFF2-40B4-BE49-F238E27FC236}">
                <a16:creationId xmlns:a16="http://schemas.microsoft.com/office/drawing/2014/main" id="{C0A11F30-7E59-D94B-BE63-D6E4FA3CCCEE}"/>
              </a:ext>
            </a:extLst>
          </p:cNvPr>
          <p:cNvSpPr/>
          <p:nvPr/>
        </p:nvSpPr>
        <p:spPr>
          <a:xfrm rot="19364610">
            <a:off x="4955662"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9EBF554-431B-A645-B3DB-8EB9795475A3}"/>
              </a:ext>
            </a:extLst>
          </p:cNvPr>
          <p:cNvSpPr txBox="1"/>
          <p:nvPr/>
        </p:nvSpPr>
        <p:spPr>
          <a:xfrm>
            <a:off x="5278908"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375890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a:t>
            </a:r>
            <a:r>
              <a:rPr lang="en-US" sz="2800" dirty="0">
                <a:solidFill>
                  <a:srgbClr val="FFC000"/>
                </a:solidFill>
                <a:latin typeface="+mj-lt"/>
                <a:cs typeface="Courier New" panose="02070309020205020404" pitchFamily="49" charset="0"/>
              </a:rPr>
              <a:t>juice</a:t>
            </a:r>
            <a:r>
              <a:rPr lang="en-US" sz="2800" dirty="0">
                <a:solidFill>
                  <a:schemeClr val="bg1"/>
                </a:solidFill>
                <a:latin typeface="+mj-lt"/>
                <a:cs typeface="Courier New" panose="02070309020205020404" pitchFamily="49" charset="0"/>
              </a:rPr>
              <a:t>”,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34" name="Rectangle 33">
            <a:extLst>
              <a:ext uri="{FF2B5EF4-FFF2-40B4-BE49-F238E27FC236}">
                <a16:creationId xmlns:a16="http://schemas.microsoft.com/office/drawing/2014/main" id="{34BC3971-480A-E443-96D2-775B56020AAE}"/>
              </a:ext>
            </a:extLst>
          </p:cNvPr>
          <p:cNvSpPr/>
          <p:nvPr/>
        </p:nvSpPr>
        <p:spPr>
          <a:xfrm>
            <a:off x="727166" y="3251111"/>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“juice”</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DED5E848-175A-304C-B21F-32CF3B93B622}"/>
              </a:ext>
            </a:extLst>
          </p:cNvPr>
          <p:cNvSpPr/>
          <p:nvPr/>
        </p:nvSpPr>
        <p:spPr>
          <a:xfrm>
            <a:off x="2129245" y="3245216"/>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“apples” ]</a:t>
            </a:r>
          </a:p>
        </p:txBody>
      </p:sp>
      <p:sp>
        <p:nvSpPr>
          <p:cNvPr id="36" name="Rectangle 35">
            <a:extLst>
              <a:ext uri="{FF2B5EF4-FFF2-40B4-BE49-F238E27FC236}">
                <a16:creationId xmlns:a16="http://schemas.microsoft.com/office/drawing/2014/main" id="{3888834A-86C7-F249-8FCB-3DFEEA31F149}"/>
              </a:ext>
            </a:extLst>
          </p:cNvPr>
          <p:cNvSpPr/>
          <p:nvPr/>
        </p:nvSpPr>
        <p:spPr>
          <a:xfrm>
            <a:off x="4872445" y="3251111"/>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“juice”, “apples” ]</a:t>
            </a:r>
          </a:p>
        </p:txBody>
      </p:sp>
      <p:sp>
        <p:nvSpPr>
          <p:cNvPr id="16" name="Up Arrow 15">
            <a:extLst>
              <a:ext uri="{FF2B5EF4-FFF2-40B4-BE49-F238E27FC236}">
                <a16:creationId xmlns:a16="http://schemas.microsoft.com/office/drawing/2014/main" id="{BA17BB95-9EFD-7142-91DC-36E4D5597F60}"/>
              </a:ext>
            </a:extLst>
          </p:cNvPr>
          <p:cNvSpPr/>
          <p:nvPr/>
        </p:nvSpPr>
        <p:spPr>
          <a:xfrm rot="19364610">
            <a:off x="4955662"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90EAB89-06B8-404F-88E5-BCAE83659002}"/>
              </a:ext>
            </a:extLst>
          </p:cNvPr>
          <p:cNvSpPr txBox="1"/>
          <p:nvPr/>
        </p:nvSpPr>
        <p:spPr>
          <a:xfrm>
            <a:off x="5278908"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003206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6" name="Rectangle 25">
            <a:extLst>
              <a:ext uri="{FF2B5EF4-FFF2-40B4-BE49-F238E27FC236}">
                <a16:creationId xmlns:a16="http://schemas.microsoft.com/office/drawing/2014/main" id="{61AD5B01-99C9-AC47-A4FA-751BDDABABBA}"/>
              </a:ext>
            </a:extLst>
          </p:cNvPr>
          <p:cNvSpPr/>
          <p:nvPr/>
        </p:nvSpPr>
        <p:spPr>
          <a:xfrm>
            <a:off x="727166" y="3808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“milk”</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7" name="Rectangle 26">
            <a:extLst>
              <a:ext uri="{FF2B5EF4-FFF2-40B4-BE49-F238E27FC236}">
                <a16:creationId xmlns:a16="http://schemas.microsoft.com/office/drawing/2014/main" id="{BC732CF4-DEDC-F440-8B89-91735485CDD9}"/>
              </a:ext>
            </a:extLst>
          </p:cNvPr>
          <p:cNvSpPr/>
          <p:nvPr/>
        </p:nvSpPr>
        <p:spPr>
          <a:xfrm>
            <a:off x="2129245" y="3802564"/>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“juice”, “apples” ]</a:t>
            </a:r>
          </a:p>
        </p:txBody>
      </p:sp>
      <p:sp>
        <p:nvSpPr>
          <p:cNvPr id="28" name="Rectangle 27">
            <a:extLst>
              <a:ext uri="{FF2B5EF4-FFF2-40B4-BE49-F238E27FC236}">
                <a16:creationId xmlns:a16="http://schemas.microsoft.com/office/drawing/2014/main" id="{DA1CE834-5BF8-FB40-8CC0-3DB30D853B34}"/>
              </a:ext>
            </a:extLst>
          </p:cNvPr>
          <p:cNvSpPr/>
          <p:nvPr/>
        </p:nvSpPr>
        <p:spPr>
          <a:xfrm>
            <a:off x="4872445" y="3808459"/>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a:t>
            </a:r>
            <a:r>
              <a:rPr lang="en-US" sz="2800" dirty="0">
                <a:solidFill>
                  <a:srgbClr val="FFC000"/>
                </a:solidFill>
                <a:latin typeface="+mj-lt"/>
                <a:cs typeface="Courier New" panose="02070309020205020404" pitchFamily="49" charset="0"/>
              </a:rPr>
              <a:t>juice</a:t>
            </a:r>
            <a:r>
              <a:rPr lang="en-US" sz="2800" dirty="0">
                <a:solidFill>
                  <a:schemeClr val="bg1"/>
                </a:solidFill>
                <a:latin typeface="+mj-lt"/>
                <a:cs typeface="Courier New" panose="02070309020205020404" pitchFamily="49" charset="0"/>
              </a:rPr>
              <a:t>”,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34" name="Rectangle 33">
            <a:extLst>
              <a:ext uri="{FF2B5EF4-FFF2-40B4-BE49-F238E27FC236}">
                <a16:creationId xmlns:a16="http://schemas.microsoft.com/office/drawing/2014/main" id="{34BC3971-480A-E443-96D2-775B56020AAE}"/>
              </a:ext>
            </a:extLst>
          </p:cNvPr>
          <p:cNvSpPr/>
          <p:nvPr/>
        </p:nvSpPr>
        <p:spPr>
          <a:xfrm>
            <a:off x="727166" y="3251111"/>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“juice”</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DED5E848-175A-304C-B21F-32CF3B93B622}"/>
              </a:ext>
            </a:extLst>
          </p:cNvPr>
          <p:cNvSpPr/>
          <p:nvPr/>
        </p:nvSpPr>
        <p:spPr>
          <a:xfrm>
            <a:off x="2129245" y="3245216"/>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“apples” ]</a:t>
            </a:r>
          </a:p>
        </p:txBody>
      </p:sp>
      <p:sp>
        <p:nvSpPr>
          <p:cNvPr id="36" name="Rectangle 35">
            <a:extLst>
              <a:ext uri="{FF2B5EF4-FFF2-40B4-BE49-F238E27FC236}">
                <a16:creationId xmlns:a16="http://schemas.microsoft.com/office/drawing/2014/main" id="{3888834A-86C7-F249-8FCB-3DFEEA31F149}"/>
              </a:ext>
            </a:extLst>
          </p:cNvPr>
          <p:cNvSpPr/>
          <p:nvPr/>
        </p:nvSpPr>
        <p:spPr>
          <a:xfrm>
            <a:off x="4872445" y="3251111"/>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“juice”, “apples” ]</a:t>
            </a:r>
          </a:p>
        </p:txBody>
      </p:sp>
      <p:sp>
        <p:nvSpPr>
          <p:cNvPr id="16" name="Up Arrow 15">
            <a:extLst>
              <a:ext uri="{FF2B5EF4-FFF2-40B4-BE49-F238E27FC236}">
                <a16:creationId xmlns:a16="http://schemas.microsoft.com/office/drawing/2014/main" id="{A98F7002-A3AC-5F47-BBA3-1B709B2C20C4}"/>
              </a:ext>
            </a:extLst>
          </p:cNvPr>
          <p:cNvSpPr/>
          <p:nvPr/>
        </p:nvSpPr>
        <p:spPr>
          <a:xfrm rot="19364610">
            <a:off x="6105194"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BF7FAA0-E2CD-1D43-80BC-C9F9FED4A8E7}"/>
              </a:ext>
            </a:extLst>
          </p:cNvPr>
          <p:cNvSpPr txBox="1"/>
          <p:nvPr/>
        </p:nvSpPr>
        <p:spPr>
          <a:xfrm>
            <a:off x="6428440"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0651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46D5-65E1-BD4B-BB01-674D59FD5C72}"/>
              </a:ext>
            </a:extLst>
          </p:cNvPr>
          <p:cNvSpPr>
            <a:spLocks noGrp="1"/>
          </p:cNvSpPr>
          <p:nvPr>
            <p:ph type="title"/>
          </p:nvPr>
        </p:nvSpPr>
        <p:spPr/>
        <p:txBody>
          <a:bodyPr/>
          <a:lstStyle/>
          <a:p>
            <a:r>
              <a:rPr lang="en-US" dirty="0"/>
              <a:t>Basic concept:  Functions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7151BB0-884F-DE4A-8D55-FABFF1E29EF0}"/>
                  </a:ext>
                </a:extLst>
              </p:cNvPr>
              <p:cNvSpPr>
                <a:spLocks noGrp="1"/>
              </p:cNvSpPr>
              <p:nvPr>
                <p:ph type="body" idx="1"/>
              </p:nvPr>
            </p:nvSpPr>
            <p:spPr>
              <a:xfrm>
                <a:off x="1321765" y="1116150"/>
                <a:ext cx="7038900" cy="2911200"/>
              </a:xfrm>
            </p:spPr>
            <p:txBody>
              <a:bodyPr/>
              <a:lstStyle/>
              <a:p>
                <a:r>
                  <a:rPr lang="en-US" sz="2400" dirty="0"/>
                  <a:t>For example:</a:t>
                </a:r>
              </a:p>
              <a:p>
                <a:pPr lvl="3"/>
                <a14:m>
                  <m:oMath xmlns:m="http://schemas.openxmlformats.org/officeDocument/2006/math">
                    <m:r>
                      <a:rPr lang="en-US" sz="2400" i="1" dirty="0" smtClean="0">
                        <a:latin typeface="Cambria Math" panose="02040503050406030204" pitchFamily="18" charset="0"/>
                      </a:rPr>
                      <m:t>𝑓</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 3</m:t>
                    </m:r>
                    <m:r>
                      <a:rPr lang="en-US" sz="2400" i="1" dirty="0" smtClean="0">
                        <a:latin typeface="Cambria Math" panose="02040503050406030204" pitchFamily="18" charset="0"/>
                      </a:rPr>
                      <m:t>𝑥</m:t>
                    </m:r>
                    <m:r>
                      <a:rPr lang="en-US" sz="2400" i="1" dirty="0" smtClean="0">
                        <a:latin typeface="Cambria Math" panose="02040503050406030204" pitchFamily="18" charset="0"/>
                      </a:rPr>
                      <m:t> + 4</m:t>
                    </m:r>
                  </m:oMath>
                </a14:m>
                <a:endParaRPr lang="en-US" sz="2400" dirty="0"/>
              </a:p>
              <a:p>
                <a:pPr lvl="3"/>
                <a14:m>
                  <m:oMath xmlns:m="http://schemas.openxmlformats.org/officeDocument/2006/math">
                    <m:r>
                      <a:rPr lang="en-US" sz="2400" i="1" dirty="0" smtClean="0">
                        <a:latin typeface="Cambria Math" panose="02040503050406030204" pitchFamily="18" charset="0"/>
                      </a:rPr>
                      <m:t>𝑔</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m:t>
                    </m:r>
                  </m:oMath>
                </a14:m>
                <a:r>
                  <a:rPr lang="en-US" sz="2400" dirty="0"/>
                  <a:t> </a:t>
                </a:r>
                <a14:m>
                  <m:oMath xmlns:m="http://schemas.openxmlformats.org/officeDocument/2006/math">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𝑥</m:t>
                        </m:r>
                      </m:e>
                    </m:rad>
                  </m:oMath>
                </a14:m>
                <a:endParaRPr lang="en-US" sz="2400" dirty="0"/>
              </a:p>
              <a:p>
                <a:pPr lvl="3"/>
                <a14:m>
                  <m:oMath xmlns:m="http://schemas.openxmlformats.org/officeDocument/2006/math">
                    <m:r>
                      <a:rPr lang="en-US" sz="2400" i="1" dirty="0" smtClean="0">
                        <a:latin typeface="Cambria Math" panose="02040503050406030204" pitchFamily="18" charset="0"/>
                      </a:rPr>
                      <m:t>𝑠𝑢𝑚</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r>
                          <a:rPr lang="en-US" sz="2400" i="1" dirty="0" smtClean="0">
                            <a:latin typeface="Cambria Math" panose="02040503050406030204" pitchFamily="18" charset="0"/>
                          </a:rPr>
                          <m:t>, </m:t>
                        </m:r>
                        <m:r>
                          <a:rPr lang="en-US" sz="2400" i="1" dirty="0" smtClean="0">
                            <a:latin typeface="Cambria Math" panose="02040503050406030204" pitchFamily="18" charset="0"/>
                          </a:rPr>
                          <m:t>𝑦</m:t>
                        </m:r>
                      </m:e>
                    </m:d>
                    <m:r>
                      <a:rPr lang="en-US" sz="2400" i="1" dirty="0" smtClean="0">
                        <a:latin typeface="Cambria Math" panose="02040503050406030204" pitchFamily="18" charset="0"/>
                      </a:rPr>
                      <m:t>= </m:t>
                    </m:r>
                    <m:r>
                      <a:rPr lang="en-US" sz="2400" i="1" dirty="0" smtClean="0">
                        <a:latin typeface="Cambria Math" panose="02040503050406030204" pitchFamily="18" charset="0"/>
                      </a:rPr>
                      <m:t>𝑥</m:t>
                    </m:r>
                    <m:r>
                      <a:rPr lang="en-US" sz="2400" i="1" dirty="0" smtClean="0">
                        <a:latin typeface="Cambria Math" panose="02040503050406030204" pitchFamily="18" charset="0"/>
                      </a:rPr>
                      <m:t> + </m:t>
                    </m:r>
                    <m:r>
                      <a:rPr lang="en-US" sz="2400" i="1" dirty="0" smtClean="0">
                        <a:latin typeface="Cambria Math" panose="02040503050406030204" pitchFamily="18" charset="0"/>
                      </a:rPr>
                      <m:t>𝑦</m:t>
                    </m:r>
                    <m:r>
                      <a:rPr lang="en-US" sz="2400" i="1" dirty="0" smtClean="0">
                        <a:latin typeface="Cambria Math" panose="02040503050406030204" pitchFamily="18" charset="0"/>
                      </a:rPr>
                      <m:t> </m:t>
                    </m:r>
                  </m:oMath>
                </a14:m>
                <a:endParaRPr lang="en-US" sz="2400" dirty="0"/>
              </a:p>
            </p:txBody>
          </p:sp>
        </mc:Choice>
        <mc:Fallback xmlns="">
          <p:sp>
            <p:nvSpPr>
              <p:cNvPr id="3" name="Text Placeholder 2">
                <a:extLst>
                  <a:ext uri="{FF2B5EF4-FFF2-40B4-BE49-F238E27FC236}">
                    <a16:creationId xmlns:a16="http://schemas.microsoft.com/office/drawing/2014/main" id="{87151BB0-884F-DE4A-8D55-FABFF1E29EF0}"/>
                  </a:ext>
                </a:extLst>
              </p:cNvPr>
              <p:cNvSpPr>
                <a:spLocks noGrp="1" noRot="1" noChangeAspect="1" noMove="1" noResize="1" noEditPoints="1" noAdjustHandles="1" noChangeArrowheads="1" noChangeShapeType="1" noTextEdit="1"/>
              </p:cNvSpPr>
              <p:nvPr>
                <p:ph type="body" idx="1"/>
              </p:nvPr>
            </p:nvSpPr>
            <p:spPr>
              <a:xfrm>
                <a:off x="1321765" y="1116150"/>
                <a:ext cx="7038900" cy="2911200"/>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Callout 3">
                <a:extLst>
                  <a:ext uri="{FF2B5EF4-FFF2-40B4-BE49-F238E27FC236}">
                    <a16:creationId xmlns:a16="http://schemas.microsoft.com/office/drawing/2014/main" id="{DBEB87C0-9CDB-624F-BF8E-CE83991C864C}"/>
                  </a:ext>
                </a:extLst>
              </p:cNvPr>
              <p:cNvSpPr/>
              <p:nvPr/>
            </p:nvSpPr>
            <p:spPr>
              <a:xfrm>
                <a:off x="3932715" y="703814"/>
                <a:ext cx="3889520" cy="612648"/>
              </a:xfrm>
              <a:prstGeom prst="wedgeEllipseCallout">
                <a:avLst>
                  <a:gd name="adj1" fmla="val -57511"/>
                  <a:gd name="adj2" fmla="val 14427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We call </a:t>
                </a:r>
                <a14:m>
                  <m:oMath xmlns:m="http://schemas.openxmlformats.org/officeDocument/2006/math">
                    <m:r>
                      <a:rPr lang="en-US" i="1" dirty="0" smtClean="0">
                        <a:solidFill>
                          <a:sysClr val="windowText" lastClr="000000"/>
                        </a:solidFill>
                        <a:latin typeface="Cambria Math" panose="02040503050406030204" pitchFamily="18" charset="0"/>
                      </a:rPr>
                      <m:t>𝑥</m:t>
                    </m:r>
                  </m:oMath>
                </a14:m>
                <a:r>
                  <a:rPr lang="en-US" dirty="0">
                    <a:solidFill>
                      <a:sysClr val="windowText" lastClr="000000"/>
                    </a:solidFill>
                  </a:rPr>
                  <a:t> an “input parameter</a:t>
                </a:r>
              </a:p>
            </p:txBody>
          </p:sp>
        </mc:Choice>
        <mc:Fallback xmlns="">
          <p:sp>
            <p:nvSpPr>
              <p:cNvPr id="4" name="Oval Callout 3">
                <a:extLst>
                  <a:ext uri="{FF2B5EF4-FFF2-40B4-BE49-F238E27FC236}">
                    <a16:creationId xmlns:a16="http://schemas.microsoft.com/office/drawing/2014/main" id="{DBEB87C0-9CDB-624F-BF8E-CE83991C864C}"/>
                  </a:ext>
                </a:extLst>
              </p:cNvPr>
              <p:cNvSpPr>
                <a:spLocks noRot="1" noChangeAspect="1" noMove="1" noResize="1" noEditPoints="1" noAdjustHandles="1" noChangeArrowheads="1" noChangeShapeType="1" noTextEdit="1"/>
              </p:cNvSpPr>
              <p:nvPr/>
            </p:nvSpPr>
            <p:spPr>
              <a:xfrm>
                <a:off x="3932715" y="703814"/>
                <a:ext cx="3889520" cy="612648"/>
              </a:xfrm>
              <a:prstGeom prst="wedgeEllipseCallout">
                <a:avLst>
                  <a:gd name="adj1" fmla="val -57511"/>
                  <a:gd name="adj2" fmla="val 144270"/>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Callout 4">
                <a:extLst>
                  <a:ext uri="{FF2B5EF4-FFF2-40B4-BE49-F238E27FC236}">
                    <a16:creationId xmlns:a16="http://schemas.microsoft.com/office/drawing/2014/main" id="{63938652-BD0B-014C-9D4E-7E075692153D}"/>
                  </a:ext>
                </a:extLst>
              </p:cNvPr>
              <p:cNvSpPr/>
              <p:nvPr/>
            </p:nvSpPr>
            <p:spPr>
              <a:xfrm>
                <a:off x="4005943" y="4027350"/>
                <a:ext cx="3889520" cy="612648"/>
              </a:xfrm>
              <a:prstGeom prst="wedgeEllipseCallout">
                <a:avLst>
                  <a:gd name="adj1" fmla="val -43629"/>
                  <a:gd name="adj2" fmla="val -12865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dirty="0" smtClean="0">
                        <a:solidFill>
                          <a:sysClr val="windowText" lastClr="000000"/>
                        </a:solidFill>
                        <a:latin typeface="Cambria Math" panose="02040503050406030204" pitchFamily="18" charset="0"/>
                      </a:rPr>
                      <m:t>𝑠𝑢𝑚</m:t>
                    </m:r>
                  </m:oMath>
                </a14:m>
                <a:r>
                  <a:rPr lang="en-US" dirty="0">
                    <a:solidFill>
                      <a:sysClr val="windowText" lastClr="000000"/>
                    </a:solidFill>
                  </a:rPr>
                  <a:t> takes two input parameters</a:t>
                </a:r>
              </a:p>
            </p:txBody>
          </p:sp>
        </mc:Choice>
        <mc:Fallback xmlns="">
          <p:sp>
            <p:nvSpPr>
              <p:cNvPr id="5" name="Oval Callout 4">
                <a:extLst>
                  <a:ext uri="{FF2B5EF4-FFF2-40B4-BE49-F238E27FC236}">
                    <a16:creationId xmlns:a16="http://schemas.microsoft.com/office/drawing/2014/main" id="{63938652-BD0B-014C-9D4E-7E075692153D}"/>
                  </a:ext>
                </a:extLst>
              </p:cNvPr>
              <p:cNvSpPr>
                <a:spLocks noRot="1" noChangeAspect="1" noMove="1" noResize="1" noEditPoints="1" noAdjustHandles="1" noChangeArrowheads="1" noChangeShapeType="1" noTextEdit="1"/>
              </p:cNvSpPr>
              <p:nvPr/>
            </p:nvSpPr>
            <p:spPr>
              <a:xfrm>
                <a:off x="4005943" y="4027350"/>
                <a:ext cx="3889520" cy="612648"/>
              </a:xfrm>
              <a:prstGeom prst="wedgeEllipseCallout">
                <a:avLst>
                  <a:gd name="adj1" fmla="val -43629"/>
                  <a:gd name="adj2" fmla="val -128651"/>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945878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6" name="Rectangle 25">
            <a:extLst>
              <a:ext uri="{FF2B5EF4-FFF2-40B4-BE49-F238E27FC236}">
                <a16:creationId xmlns:a16="http://schemas.microsoft.com/office/drawing/2014/main" id="{61AD5B01-99C9-AC47-A4FA-751BDDABABBA}"/>
              </a:ext>
            </a:extLst>
          </p:cNvPr>
          <p:cNvSpPr/>
          <p:nvPr/>
        </p:nvSpPr>
        <p:spPr>
          <a:xfrm>
            <a:off x="727166" y="3808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“milk”</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7" name="Rectangle 26">
            <a:extLst>
              <a:ext uri="{FF2B5EF4-FFF2-40B4-BE49-F238E27FC236}">
                <a16:creationId xmlns:a16="http://schemas.microsoft.com/office/drawing/2014/main" id="{BC732CF4-DEDC-F440-8B89-91735485CDD9}"/>
              </a:ext>
            </a:extLst>
          </p:cNvPr>
          <p:cNvSpPr/>
          <p:nvPr/>
        </p:nvSpPr>
        <p:spPr>
          <a:xfrm>
            <a:off x="2129245" y="3802564"/>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“juice”, “apples” ]</a:t>
            </a:r>
          </a:p>
        </p:txBody>
      </p:sp>
      <p:sp>
        <p:nvSpPr>
          <p:cNvPr id="28" name="Rectangle 27">
            <a:extLst>
              <a:ext uri="{FF2B5EF4-FFF2-40B4-BE49-F238E27FC236}">
                <a16:creationId xmlns:a16="http://schemas.microsoft.com/office/drawing/2014/main" id="{DA1CE834-5BF8-FB40-8CC0-3DB30D853B34}"/>
              </a:ext>
            </a:extLst>
          </p:cNvPr>
          <p:cNvSpPr/>
          <p:nvPr/>
        </p:nvSpPr>
        <p:spPr>
          <a:xfrm>
            <a:off x="4872445" y="3808459"/>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“milk”, “juice”, “apples” ]</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a:t>
            </a:r>
            <a:r>
              <a:rPr lang="en-US" sz="2800" dirty="0">
                <a:solidFill>
                  <a:srgbClr val="FFC000"/>
                </a:solidFill>
                <a:latin typeface="+mj-lt"/>
                <a:cs typeface="Courier New" panose="02070309020205020404" pitchFamily="49" charset="0"/>
              </a:rPr>
              <a:t>juice</a:t>
            </a:r>
            <a:r>
              <a:rPr lang="en-US" sz="2800" dirty="0">
                <a:solidFill>
                  <a:schemeClr val="bg1"/>
                </a:solidFill>
                <a:latin typeface="+mj-lt"/>
                <a:cs typeface="Courier New" panose="02070309020205020404" pitchFamily="49" charset="0"/>
              </a:rPr>
              <a:t>”, “</a:t>
            </a:r>
            <a:r>
              <a:rPr lang="en-US" sz="2800" dirty="0">
                <a:solidFill>
                  <a:srgbClr val="FFC000"/>
                </a:solidFill>
                <a:latin typeface="+mj-lt"/>
                <a:cs typeface="Courier New" panose="02070309020205020404" pitchFamily="49" charset="0"/>
              </a:rPr>
              <a:t>milk</a:t>
            </a:r>
            <a:r>
              <a:rPr lang="en-US" sz="2800" dirty="0">
                <a:solidFill>
                  <a:schemeClr val="bg1"/>
                </a:solidFill>
                <a:latin typeface="+mj-lt"/>
                <a:cs typeface="Courier New" panose="02070309020205020404" pitchFamily="49" charset="0"/>
              </a:rPr>
              <a:t>”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34" name="Rectangle 33">
            <a:extLst>
              <a:ext uri="{FF2B5EF4-FFF2-40B4-BE49-F238E27FC236}">
                <a16:creationId xmlns:a16="http://schemas.microsoft.com/office/drawing/2014/main" id="{34BC3971-480A-E443-96D2-775B56020AAE}"/>
              </a:ext>
            </a:extLst>
          </p:cNvPr>
          <p:cNvSpPr/>
          <p:nvPr/>
        </p:nvSpPr>
        <p:spPr>
          <a:xfrm>
            <a:off x="727166" y="3251111"/>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“juice”</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DED5E848-175A-304C-B21F-32CF3B93B622}"/>
              </a:ext>
            </a:extLst>
          </p:cNvPr>
          <p:cNvSpPr/>
          <p:nvPr/>
        </p:nvSpPr>
        <p:spPr>
          <a:xfrm>
            <a:off x="2129245" y="3245216"/>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“apples” ]</a:t>
            </a:r>
          </a:p>
        </p:txBody>
      </p:sp>
      <p:sp>
        <p:nvSpPr>
          <p:cNvPr id="36" name="Rectangle 35">
            <a:extLst>
              <a:ext uri="{FF2B5EF4-FFF2-40B4-BE49-F238E27FC236}">
                <a16:creationId xmlns:a16="http://schemas.microsoft.com/office/drawing/2014/main" id="{3888834A-86C7-F249-8FCB-3DFEEA31F149}"/>
              </a:ext>
            </a:extLst>
          </p:cNvPr>
          <p:cNvSpPr/>
          <p:nvPr/>
        </p:nvSpPr>
        <p:spPr>
          <a:xfrm>
            <a:off x="4872445" y="3251111"/>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“juice”, “apples” ]</a:t>
            </a:r>
          </a:p>
        </p:txBody>
      </p:sp>
      <p:sp>
        <p:nvSpPr>
          <p:cNvPr id="16" name="Up Arrow 15">
            <a:extLst>
              <a:ext uri="{FF2B5EF4-FFF2-40B4-BE49-F238E27FC236}">
                <a16:creationId xmlns:a16="http://schemas.microsoft.com/office/drawing/2014/main" id="{00B33D0C-81B0-964D-9803-4079B18D87F4}"/>
              </a:ext>
            </a:extLst>
          </p:cNvPr>
          <p:cNvSpPr/>
          <p:nvPr/>
        </p:nvSpPr>
        <p:spPr>
          <a:xfrm rot="19364610">
            <a:off x="6105194"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2926FB4-6B22-5B43-B31B-C3324258A4B1}"/>
              </a:ext>
            </a:extLst>
          </p:cNvPr>
          <p:cNvSpPr txBox="1"/>
          <p:nvPr/>
        </p:nvSpPr>
        <p:spPr>
          <a:xfrm>
            <a:off x="6428440"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691725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32C5B-CEC7-6246-83C8-7C9A8E9F9CA8}"/>
              </a:ext>
            </a:extLst>
          </p:cNvPr>
          <p:cNvSpPr>
            <a:spLocks noGrp="1"/>
          </p:cNvSpPr>
          <p:nvPr>
            <p:ph type="title"/>
          </p:nvPr>
        </p:nvSpPr>
        <p:spPr/>
        <p:txBody>
          <a:bodyPr/>
          <a:lstStyle/>
          <a:p>
            <a:r>
              <a:rPr lang="en-US" dirty="0"/>
              <a:t>More practice with loops</a:t>
            </a:r>
            <a:br>
              <a:rPr lang="en-US" dirty="0"/>
            </a:br>
            <a:r>
              <a:rPr lang="en-US" sz="1800" dirty="0"/>
              <a:t>(</a:t>
            </a:r>
            <a:r>
              <a:rPr lang="en-US" sz="1800" dirty="0">
                <a:solidFill>
                  <a:srgbClr val="FFFF00"/>
                </a:solidFill>
              </a:rPr>
              <a:t>remember: everybody gets a turn</a:t>
            </a:r>
            <a:r>
              <a:rPr lang="en-US" sz="1800" dirty="0"/>
              <a:t>!)</a:t>
            </a:r>
            <a:endParaRPr lang="en-US" dirty="0"/>
          </a:p>
        </p:txBody>
      </p:sp>
      <p:sp>
        <p:nvSpPr>
          <p:cNvPr id="3" name="Text Placeholder 2">
            <a:extLst>
              <a:ext uri="{FF2B5EF4-FFF2-40B4-BE49-F238E27FC236}">
                <a16:creationId xmlns:a16="http://schemas.microsoft.com/office/drawing/2014/main" id="{5C894286-DA17-B342-A554-FCFA1D5445A1}"/>
              </a:ext>
            </a:extLst>
          </p:cNvPr>
          <p:cNvSpPr>
            <a:spLocks noGrp="1"/>
          </p:cNvSpPr>
          <p:nvPr>
            <p:ph type="body" idx="1"/>
          </p:nvPr>
        </p:nvSpPr>
        <p:spPr>
          <a:xfrm>
            <a:off x="1186961" y="904126"/>
            <a:ext cx="7650600" cy="2911200"/>
          </a:xfrm>
        </p:spPr>
        <p:txBody>
          <a:bodyPr/>
          <a:lstStyle/>
          <a:p>
            <a:pPr marL="146050" indent="0">
              <a:buNone/>
            </a:pPr>
            <a:r>
              <a:rPr lang="en-US" sz="2400" dirty="0"/>
              <a:t>Write a function </a:t>
            </a:r>
            <a:r>
              <a:rPr lang="en-US" sz="2400" dirty="0">
                <a:latin typeface="Courier New" panose="02070309020205020404" pitchFamily="49" charset="0"/>
                <a:cs typeface="Courier New" panose="02070309020205020404" pitchFamily="49" charset="0"/>
              </a:rPr>
              <a:t>double(</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r>
              <a:rPr lang="en-US" sz="2400" dirty="0">
                <a:latin typeface="+mj-lt"/>
                <a:cs typeface="Courier New" panose="02070309020205020404" pitchFamily="49" charset="0"/>
              </a:rPr>
              <a:t> </a:t>
            </a:r>
            <a:r>
              <a:rPr lang="en-US" sz="2400" dirty="0"/>
              <a:t>that returns a list consisting of all the numbers in </a:t>
            </a:r>
            <a:r>
              <a:rPr lang="en-US" sz="2400" dirty="0" err="1"/>
              <a:t>Lst</a:t>
            </a:r>
            <a:r>
              <a:rPr lang="en-US" sz="2400" dirty="0"/>
              <a:t>, but then doubled</a:t>
            </a:r>
          </a:p>
          <a:p>
            <a:r>
              <a:rPr lang="en-US" sz="1800" dirty="0"/>
              <a:t>For example,  </a:t>
            </a:r>
            <a:r>
              <a:rPr lang="en-US" sz="1800" dirty="0">
                <a:latin typeface="Courier New" panose="02070309020205020404" pitchFamily="49" charset="0"/>
                <a:cs typeface="Courier New" panose="02070309020205020404" pitchFamily="49" charset="0"/>
              </a:rPr>
              <a:t>double([ 3, 1, 4 ])</a:t>
            </a:r>
            <a:r>
              <a:rPr lang="en-US" sz="1800" dirty="0">
                <a:latin typeface="+mj-lt"/>
                <a:cs typeface="Courier New" panose="02070309020205020404" pitchFamily="49" charset="0"/>
              </a:rPr>
              <a:t> </a:t>
            </a:r>
            <a:r>
              <a:rPr lang="en-US" sz="1800" dirty="0"/>
              <a:t>should return </a:t>
            </a:r>
            <a:r>
              <a:rPr lang="en-US" sz="1800" dirty="0">
                <a:latin typeface="Courier New" panose="02070309020205020404" pitchFamily="49" charset="0"/>
                <a:cs typeface="Courier New" panose="02070309020205020404" pitchFamily="49" charset="0"/>
              </a:rPr>
              <a:t>[ 6, 2, 8 ]</a:t>
            </a:r>
          </a:p>
        </p:txBody>
      </p:sp>
      <p:sp>
        <p:nvSpPr>
          <p:cNvPr id="5" name="Action Button: Forward or Next 4">
            <a:hlinkClick r:id="" action="ppaction://hlinkshowjump?jump=nextslide" highlightClick="1"/>
            <a:extLst>
              <a:ext uri="{FF2B5EF4-FFF2-40B4-BE49-F238E27FC236}">
                <a16:creationId xmlns:a16="http://schemas.microsoft.com/office/drawing/2014/main" id="{FE710AE5-BD2B-0B44-A7EB-7CAC4458F56A}"/>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D645AAC-278F-F34C-834B-0F5B43CAE0E7}"/>
              </a:ext>
            </a:extLst>
          </p:cNvPr>
          <p:cNvPicPr>
            <a:picLocks noChangeAspect="1"/>
          </p:cNvPicPr>
          <p:nvPr/>
        </p:nvPicPr>
        <p:blipFill>
          <a:blip r:embed="rId2"/>
          <a:stretch>
            <a:fillRect/>
          </a:stretch>
        </p:blipFill>
        <p:spPr>
          <a:xfrm>
            <a:off x="2281645" y="2254086"/>
            <a:ext cx="6593976" cy="2257666"/>
          </a:xfrm>
          <a:prstGeom prst="rect">
            <a:avLst/>
          </a:prstGeom>
        </p:spPr>
      </p:pic>
    </p:spTree>
    <p:extLst>
      <p:ext uri="{BB962C8B-B14F-4D97-AF65-F5344CB8AC3E}">
        <p14:creationId xmlns:p14="http://schemas.microsoft.com/office/powerpoint/2010/main" val="14043047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626E5-692E-3D42-A86C-42AC30FFCCD8}"/>
              </a:ext>
            </a:extLst>
          </p:cNvPr>
          <p:cNvSpPr>
            <a:spLocks noGrp="1"/>
          </p:cNvSpPr>
          <p:nvPr>
            <p:ph type="title"/>
          </p:nvPr>
        </p:nvSpPr>
        <p:spPr/>
        <p:txBody>
          <a:bodyPr/>
          <a:lstStyle/>
          <a:p>
            <a:r>
              <a:rPr lang="en-US" dirty="0"/>
              <a:t>Working with ranges</a:t>
            </a:r>
          </a:p>
        </p:txBody>
      </p:sp>
      <p:sp>
        <p:nvSpPr>
          <p:cNvPr id="3" name="Text Placeholder 2">
            <a:extLst>
              <a:ext uri="{FF2B5EF4-FFF2-40B4-BE49-F238E27FC236}">
                <a16:creationId xmlns:a16="http://schemas.microsoft.com/office/drawing/2014/main" id="{8D851916-77E7-5E4F-8ACB-0F3A6F02BE3A}"/>
              </a:ext>
            </a:extLst>
          </p:cNvPr>
          <p:cNvSpPr>
            <a:spLocks noGrp="1"/>
          </p:cNvSpPr>
          <p:nvPr>
            <p:ph type="body" idx="1"/>
          </p:nvPr>
        </p:nvSpPr>
        <p:spPr>
          <a:xfrm>
            <a:off x="747346" y="904126"/>
            <a:ext cx="8396654" cy="2911200"/>
          </a:xfrm>
        </p:spPr>
        <p:txBody>
          <a:bodyPr/>
          <a:lstStyle/>
          <a:p>
            <a:pPr marL="146050" indent="0" algn="ctr">
              <a:buNone/>
            </a:pPr>
            <a:r>
              <a:rPr lang="en-US" sz="2000" dirty="0"/>
              <a:t>Write a function </a:t>
            </a:r>
            <a:r>
              <a:rPr lang="en-US" sz="2000" dirty="0">
                <a:latin typeface="Courier New" panose="02070309020205020404" pitchFamily="49" charset="0"/>
                <a:cs typeface="Courier New" panose="02070309020205020404" pitchFamily="49" charset="0"/>
              </a:rPr>
              <a:t>squares(start, end)</a:t>
            </a:r>
            <a:r>
              <a:rPr lang="en-US" sz="2000" dirty="0">
                <a:latin typeface="+mj-lt"/>
                <a:cs typeface="Courier New" panose="02070309020205020404" pitchFamily="49" charset="0"/>
              </a:rPr>
              <a:t> </a:t>
            </a:r>
            <a:r>
              <a:rPr lang="en-US" sz="2000" dirty="0"/>
              <a:t>that returns a list of all the squares of the numbers </a:t>
            </a:r>
            <a:r>
              <a:rPr lang="en-US" sz="2000" dirty="0">
                <a:latin typeface="Courier New" panose="02070309020205020404" pitchFamily="49" charset="0"/>
                <a:cs typeface="Courier New" panose="02070309020205020404" pitchFamily="49" charset="0"/>
              </a:rPr>
              <a:t>start</a:t>
            </a:r>
            <a:r>
              <a:rPr lang="en-US" sz="2000" dirty="0"/>
              <a:t> (inclusive) through </a:t>
            </a:r>
            <a:r>
              <a:rPr lang="en-US" sz="2000" dirty="0">
                <a:latin typeface="Courier New" panose="02070309020205020404" pitchFamily="49" charset="0"/>
                <a:cs typeface="Courier New" panose="02070309020205020404" pitchFamily="49" charset="0"/>
              </a:rPr>
              <a:t>end</a:t>
            </a:r>
            <a:r>
              <a:rPr lang="en-US" sz="2000" dirty="0"/>
              <a:t> (exclusive)</a:t>
            </a:r>
          </a:p>
          <a:p>
            <a:pPr marL="146050" indent="0" algn="ctr">
              <a:buNone/>
            </a:pPr>
            <a:endParaRPr lang="en-US" sz="2000" dirty="0"/>
          </a:p>
          <a:p>
            <a:pPr marL="146050" indent="0" algn="ctr">
              <a:buNone/>
            </a:pPr>
            <a:r>
              <a:rPr lang="en-US" sz="2400" dirty="0"/>
              <a:t>(in Computer Science, “inclusive” means that the value is included, and “exclusive” means that the value is excluded)</a:t>
            </a:r>
          </a:p>
          <a:p>
            <a:pPr marL="146050" indent="0" algn="ctr">
              <a:buNone/>
            </a:pPr>
            <a:endParaRPr lang="en-US" sz="1800" dirty="0"/>
          </a:p>
          <a:p>
            <a:pPr marL="146050" indent="0" algn="ctr">
              <a:buNone/>
            </a:pPr>
            <a:r>
              <a:rPr lang="en-US" sz="2000" dirty="0"/>
              <a:t>For example, </a:t>
            </a:r>
            <a:r>
              <a:rPr lang="en-US" sz="2000" dirty="0">
                <a:latin typeface="Courier New" panose="02070309020205020404" pitchFamily="49" charset="0"/>
                <a:cs typeface="Courier New" panose="02070309020205020404" pitchFamily="49" charset="0"/>
              </a:rPr>
              <a:t>squares(1, 10)</a:t>
            </a:r>
            <a:r>
              <a:rPr lang="en-US" sz="2000" dirty="0">
                <a:latin typeface="+mj-lt"/>
                <a:cs typeface="Courier New" panose="02070309020205020404" pitchFamily="49" charset="0"/>
              </a:rPr>
              <a:t> </a:t>
            </a:r>
            <a:r>
              <a:rPr lang="en-US" sz="2000" dirty="0"/>
              <a:t>should return</a:t>
            </a:r>
          </a:p>
          <a:p>
            <a:pPr marL="146050" indent="0" algn="ctr">
              <a:buNone/>
            </a:pPr>
            <a:r>
              <a:rPr lang="en-US" sz="2000" dirty="0"/>
              <a:t> </a:t>
            </a:r>
            <a:r>
              <a:rPr lang="en-US" sz="2000" dirty="0">
                <a:latin typeface="Courier New" panose="02070309020205020404" pitchFamily="49" charset="0"/>
                <a:cs typeface="Courier New" panose="02070309020205020404" pitchFamily="49" charset="0"/>
              </a:rPr>
              <a:t>[ 1, 4, 9, 16, 25, 36, 49, 64, 81 ]</a:t>
            </a:r>
          </a:p>
        </p:txBody>
      </p:sp>
    </p:spTree>
    <p:extLst>
      <p:ext uri="{BB962C8B-B14F-4D97-AF65-F5344CB8AC3E}">
        <p14:creationId xmlns:p14="http://schemas.microsoft.com/office/powerpoint/2010/main" val="8773687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8C33DE-4580-E643-BFED-0F7D3AE80324}"/>
              </a:ext>
            </a:extLst>
          </p:cNvPr>
          <p:cNvPicPr>
            <a:picLocks noChangeAspect="1"/>
          </p:cNvPicPr>
          <p:nvPr/>
        </p:nvPicPr>
        <p:blipFill>
          <a:blip r:embed="rId2"/>
          <a:stretch>
            <a:fillRect/>
          </a:stretch>
        </p:blipFill>
        <p:spPr>
          <a:xfrm>
            <a:off x="496389" y="1609839"/>
            <a:ext cx="7985760" cy="1981745"/>
          </a:xfrm>
          <a:prstGeom prst="rect">
            <a:avLst/>
          </a:prstGeom>
        </p:spPr>
      </p:pic>
      <p:sp>
        <p:nvSpPr>
          <p:cNvPr id="2" name="Title 1">
            <a:extLst>
              <a:ext uri="{FF2B5EF4-FFF2-40B4-BE49-F238E27FC236}">
                <a16:creationId xmlns:a16="http://schemas.microsoft.com/office/drawing/2014/main" id="{ACE626E5-692E-3D42-A86C-42AC30FFCCD8}"/>
              </a:ext>
            </a:extLst>
          </p:cNvPr>
          <p:cNvSpPr>
            <a:spLocks noGrp="1"/>
          </p:cNvSpPr>
          <p:nvPr>
            <p:ph type="title"/>
          </p:nvPr>
        </p:nvSpPr>
        <p:spPr/>
        <p:txBody>
          <a:bodyPr/>
          <a:lstStyle/>
          <a:p>
            <a:r>
              <a:rPr lang="en-US" dirty="0"/>
              <a:t>Working with ranges</a:t>
            </a:r>
          </a:p>
        </p:txBody>
      </p:sp>
      <p:sp>
        <p:nvSpPr>
          <p:cNvPr id="5" name="Rounded Rectangular Callout 4">
            <a:extLst>
              <a:ext uri="{FF2B5EF4-FFF2-40B4-BE49-F238E27FC236}">
                <a16:creationId xmlns:a16="http://schemas.microsoft.com/office/drawing/2014/main" id="{EF64B4AE-D3E3-8548-960E-B03345A72447}"/>
              </a:ext>
            </a:extLst>
          </p:cNvPr>
          <p:cNvSpPr/>
          <p:nvPr/>
        </p:nvSpPr>
        <p:spPr>
          <a:xfrm>
            <a:off x="4695093" y="422847"/>
            <a:ext cx="4053253" cy="962557"/>
          </a:xfrm>
          <a:prstGeom prst="wedgeRoundRectCallout">
            <a:avLst>
              <a:gd name="adj1" fmla="val -89157"/>
              <a:gd name="adj2" fmla="val 1810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Courier New" panose="02070309020205020404" pitchFamily="49" charset="0"/>
                <a:cs typeface="Courier New" panose="02070309020205020404" pitchFamily="49" charset="0"/>
              </a:rPr>
              <a:t>range(start, end)</a:t>
            </a:r>
            <a:r>
              <a:rPr lang="en-US" sz="1800" dirty="0"/>
              <a:t> generates the integers from </a:t>
            </a:r>
            <a:r>
              <a:rPr lang="en-US" sz="1800" dirty="0">
                <a:latin typeface="Courier New" panose="02070309020205020404" pitchFamily="49" charset="0"/>
                <a:cs typeface="Courier New" panose="02070309020205020404" pitchFamily="49" charset="0"/>
              </a:rPr>
              <a:t>start</a:t>
            </a:r>
            <a:r>
              <a:rPr lang="en-US" sz="1800" dirty="0"/>
              <a:t> (inclusive) to </a:t>
            </a:r>
            <a:r>
              <a:rPr lang="en-US" sz="1800" dirty="0">
                <a:latin typeface="Courier New" panose="02070309020205020404" pitchFamily="49" charset="0"/>
                <a:cs typeface="Courier New" panose="02070309020205020404" pitchFamily="49" charset="0"/>
              </a:rPr>
              <a:t>end</a:t>
            </a:r>
            <a:r>
              <a:rPr lang="en-US" sz="1800" dirty="0"/>
              <a:t> (exclusive)</a:t>
            </a: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105141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C292-0FB0-EB4E-9DDC-A6B15C9B9264}"/>
              </a:ext>
            </a:extLst>
          </p:cNvPr>
          <p:cNvSpPr>
            <a:spLocks noGrp="1"/>
          </p:cNvSpPr>
          <p:nvPr>
            <p:ph type="title"/>
          </p:nvPr>
        </p:nvSpPr>
        <p:spPr/>
        <p:txBody>
          <a:bodyPr/>
          <a:lstStyle/>
          <a:p>
            <a:r>
              <a:rPr lang="en-US" dirty="0"/>
              <a:t>Your turn to practice with ranges</a:t>
            </a:r>
          </a:p>
        </p:txBody>
      </p:sp>
      <p:sp>
        <p:nvSpPr>
          <p:cNvPr id="3" name="Text Placeholder 2">
            <a:extLst>
              <a:ext uri="{FF2B5EF4-FFF2-40B4-BE49-F238E27FC236}">
                <a16:creationId xmlns:a16="http://schemas.microsoft.com/office/drawing/2014/main" id="{BCF86381-E267-C545-BD2B-A5B729FEAA3B}"/>
              </a:ext>
            </a:extLst>
          </p:cNvPr>
          <p:cNvSpPr>
            <a:spLocks noGrp="1"/>
          </p:cNvSpPr>
          <p:nvPr>
            <p:ph type="body" idx="1"/>
          </p:nvPr>
        </p:nvSpPr>
        <p:spPr>
          <a:xfrm>
            <a:off x="1266901" y="904126"/>
            <a:ext cx="7038900" cy="2911200"/>
          </a:xfrm>
        </p:spPr>
        <p:txBody>
          <a:bodyPr/>
          <a:lstStyle/>
          <a:p>
            <a:pPr marL="146050" indent="0">
              <a:buNone/>
            </a:pPr>
            <a:r>
              <a:rPr lang="en-US" sz="1800" dirty="0"/>
              <a:t>Write function </a:t>
            </a:r>
            <a:r>
              <a:rPr lang="en-US" sz="1800" dirty="0">
                <a:latin typeface="Courier New" panose="02070309020205020404" pitchFamily="49" charset="0"/>
                <a:cs typeface="Courier New" panose="02070309020205020404" pitchFamily="49" charset="0"/>
              </a:rPr>
              <a:t>factorial(n)</a:t>
            </a:r>
            <a:r>
              <a:rPr lang="en-US" sz="1800" dirty="0"/>
              <a:t> that returns </a:t>
            </a:r>
            <a:r>
              <a:rPr lang="en-US" sz="1800" dirty="0">
                <a:latin typeface="Courier New" panose="02070309020205020404" pitchFamily="49" charset="0"/>
                <a:cs typeface="Courier New" panose="02070309020205020404" pitchFamily="49" charset="0"/>
              </a:rPr>
              <a:t>n</a:t>
            </a:r>
            <a:r>
              <a:rPr lang="en-US" sz="1800" dirty="0"/>
              <a:t>!</a:t>
            </a:r>
          </a:p>
          <a:p>
            <a:r>
              <a:rPr lang="en-US" sz="1800" dirty="0">
                <a:latin typeface="Courier New" panose="02070309020205020404" pitchFamily="49" charset="0"/>
                <a:cs typeface="Courier New" panose="02070309020205020404" pitchFamily="49" charset="0"/>
              </a:rPr>
              <a:t>n</a:t>
            </a:r>
            <a:r>
              <a:rPr lang="en-US" sz="1800" dirty="0"/>
              <a:t>!  is defined to be the product of all the integers from 1 to </a:t>
            </a:r>
            <a:r>
              <a:rPr lang="en-US" sz="1800" dirty="0">
                <a:latin typeface="Courier New" panose="02070309020205020404" pitchFamily="49" charset="0"/>
                <a:cs typeface="Courier New" panose="02070309020205020404" pitchFamily="49" charset="0"/>
              </a:rPr>
              <a:t>n</a:t>
            </a:r>
          </a:p>
          <a:p>
            <a:r>
              <a:rPr lang="en-US" sz="1800" dirty="0"/>
              <a:t>For example, </a:t>
            </a:r>
            <a:r>
              <a:rPr lang="en-US" sz="1800" dirty="0">
                <a:latin typeface="Courier New" panose="02070309020205020404" pitchFamily="49" charset="0"/>
                <a:cs typeface="Courier New" panose="02070309020205020404" pitchFamily="49" charset="0"/>
              </a:rPr>
              <a:t>factorial(3)</a:t>
            </a:r>
            <a:r>
              <a:rPr lang="en-US" sz="1800" dirty="0"/>
              <a:t> is equal to </a:t>
            </a:r>
            <a:r>
              <a:rPr lang="en-US" sz="1800" dirty="0">
                <a:latin typeface="+mj-lt"/>
                <a:cs typeface="Courier New" panose="02070309020205020404" pitchFamily="49" charset="0"/>
              </a:rPr>
              <a:t>1 * 2 * 3 (that is, 6)</a:t>
            </a:r>
          </a:p>
          <a:p>
            <a:pPr marL="146050" indent="0">
              <a:buNone/>
            </a:pPr>
            <a:endParaRPr lang="en-US" dirty="0">
              <a:latin typeface="Courier New" panose="02070309020205020404" pitchFamily="49" charset="0"/>
              <a:cs typeface="Courier New" panose="02070309020205020404" pitchFamily="49" charset="0"/>
            </a:endParaRPr>
          </a:p>
        </p:txBody>
      </p:sp>
      <p:sp>
        <p:nvSpPr>
          <p:cNvPr id="5" name="Action Button: Forward or Next 4">
            <a:hlinkClick r:id="" action="ppaction://hlinkshowjump?jump=nextslide" highlightClick="1"/>
            <a:extLst>
              <a:ext uri="{FF2B5EF4-FFF2-40B4-BE49-F238E27FC236}">
                <a16:creationId xmlns:a16="http://schemas.microsoft.com/office/drawing/2014/main" id="{B19241E6-0929-724C-9673-78DA8084F680}"/>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E52466B-0EA6-EC42-81B3-5BF5ED5BABFB}"/>
              </a:ext>
            </a:extLst>
          </p:cNvPr>
          <p:cNvPicPr>
            <a:picLocks noChangeAspect="1"/>
          </p:cNvPicPr>
          <p:nvPr/>
        </p:nvPicPr>
        <p:blipFill>
          <a:blip r:embed="rId2"/>
          <a:stretch>
            <a:fillRect/>
          </a:stretch>
        </p:blipFill>
        <p:spPr>
          <a:xfrm>
            <a:off x="1890124" y="2039081"/>
            <a:ext cx="6571047" cy="2332622"/>
          </a:xfrm>
          <a:prstGeom prst="rect">
            <a:avLst/>
          </a:prstGeom>
        </p:spPr>
      </p:pic>
    </p:spTree>
    <p:extLst>
      <p:ext uri="{BB962C8B-B14F-4D97-AF65-F5344CB8AC3E}">
        <p14:creationId xmlns:p14="http://schemas.microsoft.com/office/powerpoint/2010/main" val="37583137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AEED3-0321-A94F-8C88-D5F6586B6326}"/>
              </a:ext>
            </a:extLst>
          </p:cNvPr>
          <p:cNvSpPr>
            <a:spLocks noGrp="1"/>
          </p:cNvSpPr>
          <p:nvPr>
            <p:ph type="title"/>
          </p:nvPr>
        </p:nvSpPr>
        <p:spPr/>
        <p:txBody>
          <a:bodyPr/>
          <a:lstStyle/>
          <a:p>
            <a:r>
              <a:rPr lang="en-US" dirty="0"/>
              <a:t>What have we learned about loops?</a:t>
            </a:r>
          </a:p>
        </p:txBody>
      </p:sp>
      <p:sp>
        <p:nvSpPr>
          <p:cNvPr id="3" name="Text Placeholder 2">
            <a:extLst>
              <a:ext uri="{FF2B5EF4-FFF2-40B4-BE49-F238E27FC236}">
                <a16:creationId xmlns:a16="http://schemas.microsoft.com/office/drawing/2014/main" id="{42F642D9-38E7-9F46-9872-33E74CC2A55B}"/>
              </a:ext>
            </a:extLst>
          </p:cNvPr>
          <p:cNvSpPr>
            <a:spLocks noGrp="1"/>
          </p:cNvSpPr>
          <p:nvPr>
            <p:ph type="body" idx="1"/>
          </p:nvPr>
        </p:nvSpPr>
        <p:spPr>
          <a:xfrm>
            <a:off x="128016" y="1393814"/>
            <a:ext cx="7376280" cy="2911200"/>
          </a:xfrm>
        </p:spPr>
        <p:txBody>
          <a:bodyPr/>
          <a:lstStyle/>
          <a:p>
            <a:r>
              <a:rPr lang="en-US" sz="2000" dirty="0"/>
              <a:t>You can use a loop to visit every element in a list (or string)</a:t>
            </a:r>
          </a:p>
          <a:p>
            <a:r>
              <a:rPr lang="en-US" sz="2000" dirty="0"/>
              <a:t>Alternatively, you can use a loop to visit over a </a:t>
            </a:r>
            <a:r>
              <a:rPr lang="en-US" sz="2000" i="1" dirty="0"/>
              <a:t>range</a:t>
            </a:r>
          </a:p>
          <a:p>
            <a:r>
              <a:rPr lang="en-US" sz="2000" dirty="0">
                <a:latin typeface="Courier New" panose="02070309020205020404" pitchFamily="49" charset="0"/>
                <a:cs typeface="Courier New" panose="02070309020205020404" pitchFamily="49" charset="0"/>
              </a:rPr>
              <a:t>range(start, end)</a:t>
            </a:r>
            <a:r>
              <a:rPr lang="en-US" sz="2000" dirty="0"/>
              <a:t> includes </a:t>
            </a:r>
            <a:r>
              <a:rPr lang="en-US" sz="2000" dirty="0">
                <a:latin typeface="Courier New" panose="02070309020205020404" pitchFamily="49" charset="0"/>
                <a:cs typeface="Courier New" panose="02070309020205020404" pitchFamily="49" charset="0"/>
              </a:rPr>
              <a:t>start</a:t>
            </a:r>
            <a:r>
              <a:rPr lang="en-US" sz="2000" dirty="0"/>
              <a:t> but not </a:t>
            </a:r>
            <a:r>
              <a:rPr lang="en-US" sz="2000" dirty="0">
                <a:latin typeface="Courier New" panose="02070309020205020404" pitchFamily="49" charset="0"/>
                <a:cs typeface="Courier New" panose="02070309020205020404" pitchFamily="49" charset="0"/>
              </a:rPr>
              <a:t>end</a:t>
            </a:r>
            <a:r>
              <a:rPr lang="en-US" sz="2000" dirty="0"/>
              <a:t> </a:t>
            </a:r>
            <a:endParaRPr lang="en-US" sz="2000" dirty="0">
              <a:latin typeface="Courier New" panose="02070309020205020404" pitchFamily="49" charset="0"/>
              <a:cs typeface="Courier New" panose="02070309020205020404" pitchFamily="49" charset="0"/>
            </a:endParaRPr>
          </a:p>
          <a:p>
            <a:r>
              <a:rPr lang="en-US" sz="2000" dirty="0"/>
              <a:t>Generic format of a function with a  loop:</a:t>
            </a:r>
          </a:p>
        </p:txBody>
      </p:sp>
      <p:pic>
        <p:nvPicPr>
          <p:cNvPr id="5" name="Picture 4">
            <a:extLst>
              <a:ext uri="{FF2B5EF4-FFF2-40B4-BE49-F238E27FC236}">
                <a16:creationId xmlns:a16="http://schemas.microsoft.com/office/drawing/2014/main" id="{0E8433E5-FDFB-BD41-8639-B15FFF8F75AD}"/>
              </a:ext>
            </a:extLst>
          </p:cNvPr>
          <p:cNvPicPr>
            <a:picLocks noChangeAspect="1"/>
          </p:cNvPicPr>
          <p:nvPr/>
        </p:nvPicPr>
        <p:blipFill>
          <a:blip r:embed="rId2"/>
          <a:stretch>
            <a:fillRect/>
          </a:stretch>
        </p:blipFill>
        <p:spPr>
          <a:xfrm>
            <a:off x="704349" y="2959859"/>
            <a:ext cx="3423376" cy="1649319"/>
          </a:xfrm>
          <a:prstGeom prst="rect">
            <a:avLst/>
          </a:prstGeom>
        </p:spPr>
      </p:pic>
      <p:sp>
        <p:nvSpPr>
          <p:cNvPr id="8" name="Rounded Rectangular Callout 7">
            <a:extLst>
              <a:ext uri="{FF2B5EF4-FFF2-40B4-BE49-F238E27FC236}">
                <a16:creationId xmlns:a16="http://schemas.microsoft.com/office/drawing/2014/main" id="{184EF035-9CB0-2F4B-9CEF-BB5F4C29A1B2}"/>
              </a:ext>
            </a:extLst>
          </p:cNvPr>
          <p:cNvSpPr/>
          <p:nvPr/>
        </p:nvSpPr>
        <p:spPr>
          <a:xfrm>
            <a:off x="4704058" y="2959859"/>
            <a:ext cx="4117213" cy="1649319"/>
          </a:xfrm>
          <a:prstGeom prst="wedgeRoundRectCallout">
            <a:avLst>
              <a:gd name="adj1" fmla="val -82117"/>
              <a:gd name="adj2" fmla="val -183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atin typeface="+mj-lt"/>
                <a:cs typeface="Courier New" panose="02070309020205020404" pitchFamily="49" charset="0"/>
              </a:rPr>
              <a:t>The type of the result should be the same as what the function returns.  So if the function returns a number, then … should be a number.  If it’s a string, then … should be a string.</a:t>
            </a:r>
          </a:p>
        </p:txBody>
      </p:sp>
    </p:spTree>
    <p:extLst>
      <p:ext uri="{BB962C8B-B14F-4D97-AF65-F5344CB8AC3E}">
        <p14:creationId xmlns:p14="http://schemas.microsoft.com/office/powerpoint/2010/main" val="12427039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8"/>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STATEMENTS</a:t>
            </a:r>
            <a:endParaRPr/>
          </a:p>
        </p:txBody>
      </p:sp>
      <p:pic>
        <p:nvPicPr>
          <p:cNvPr id="486" name="Google Shape;486;p68"/>
          <p:cNvPicPr preferRelativeResize="0"/>
          <p:nvPr/>
        </p:nvPicPr>
        <p:blipFill>
          <a:blip r:embed="rId3">
            <a:alphaModFix/>
          </a:blip>
          <a:stretch>
            <a:fillRect/>
          </a:stretch>
        </p:blipFill>
        <p:spPr>
          <a:xfrm>
            <a:off x="5274725" y="2470150"/>
            <a:ext cx="2726300" cy="22551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C292-0FB0-EB4E-9DDC-A6B15C9B9264}"/>
              </a:ext>
            </a:extLst>
          </p:cNvPr>
          <p:cNvSpPr>
            <a:spLocks noGrp="1"/>
          </p:cNvSpPr>
          <p:nvPr>
            <p:ph type="title"/>
          </p:nvPr>
        </p:nvSpPr>
        <p:spPr>
          <a:xfrm>
            <a:off x="1266900" y="207700"/>
            <a:ext cx="7419899" cy="696426"/>
          </a:xfrm>
        </p:spPr>
        <p:txBody>
          <a:bodyPr/>
          <a:lstStyle/>
          <a:p>
            <a:r>
              <a:rPr lang="en-US" sz="2000" dirty="0"/>
              <a:t>What if you want to do something only sometimes?</a:t>
            </a:r>
          </a:p>
        </p:txBody>
      </p:sp>
      <p:sp>
        <p:nvSpPr>
          <p:cNvPr id="3" name="Text Placeholder 2">
            <a:extLst>
              <a:ext uri="{FF2B5EF4-FFF2-40B4-BE49-F238E27FC236}">
                <a16:creationId xmlns:a16="http://schemas.microsoft.com/office/drawing/2014/main" id="{BCF86381-E267-C545-BD2B-A5B729FEAA3B}"/>
              </a:ext>
            </a:extLst>
          </p:cNvPr>
          <p:cNvSpPr>
            <a:spLocks noGrp="1"/>
          </p:cNvSpPr>
          <p:nvPr>
            <p:ph type="body" idx="1"/>
          </p:nvPr>
        </p:nvSpPr>
        <p:spPr>
          <a:xfrm>
            <a:off x="1266901" y="904126"/>
            <a:ext cx="5837284" cy="2911200"/>
          </a:xfrm>
        </p:spPr>
        <p:txBody>
          <a:bodyPr/>
          <a:lstStyle/>
          <a:p>
            <a:pPr marL="146050" indent="0">
              <a:buNone/>
            </a:pPr>
            <a:r>
              <a:rPr lang="en-US" sz="2000" dirty="0"/>
              <a:t>Write function </a:t>
            </a:r>
            <a:r>
              <a:rPr lang="en-US" sz="2000" dirty="0">
                <a:latin typeface="Courier New" panose="02070309020205020404" pitchFamily="49" charset="0"/>
                <a:cs typeface="Courier New" panose="02070309020205020404" pitchFamily="49" charset="0"/>
              </a:rPr>
              <a:t>feeling(temp)</a:t>
            </a:r>
            <a:r>
              <a:rPr lang="en-US" sz="2000" dirty="0"/>
              <a:t> that returns </a:t>
            </a:r>
            <a:r>
              <a:rPr lang="en-US" sz="2000" dirty="0">
                <a:latin typeface="Courier New" panose="02070309020205020404" pitchFamily="49" charset="0"/>
                <a:cs typeface="Courier New" panose="02070309020205020404" pitchFamily="49" charset="0"/>
              </a:rPr>
              <a:t>“cold”</a:t>
            </a:r>
            <a:r>
              <a:rPr lang="en-US" sz="2000" dirty="0">
                <a:latin typeface="+mj-lt"/>
                <a:cs typeface="Courier New" panose="02070309020205020404" pitchFamily="49" charset="0"/>
              </a:rPr>
              <a:t> </a:t>
            </a:r>
            <a:r>
              <a:rPr lang="en-US" sz="2000" dirty="0"/>
              <a:t>if </a:t>
            </a:r>
            <a:r>
              <a:rPr lang="en-US" sz="2000" dirty="0">
                <a:latin typeface="Courier New" panose="02070309020205020404" pitchFamily="49" charset="0"/>
                <a:cs typeface="Courier New" panose="02070309020205020404" pitchFamily="49" charset="0"/>
              </a:rPr>
              <a:t>temp &lt; 20 </a:t>
            </a:r>
            <a:r>
              <a:rPr lang="en-US" sz="2000" dirty="0"/>
              <a:t>or </a:t>
            </a:r>
            <a:r>
              <a:rPr lang="en-US" sz="2000" dirty="0">
                <a:latin typeface="Courier New" panose="02070309020205020404" pitchFamily="49" charset="0"/>
                <a:cs typeface="Courier New" panose="02070309020205020404" pitchFamily="49" charset="0"/>
              </a:rPr>
              <a:t>“hot”</a:t>
            </a:r>
            <a:r>
              <a:rPr lang="en-US" sz="2000" dirty="0">
                <a:latin typeface="+mj-lt"/>
                <a:cs typeface="Courier New" panose="02070309020205020404" pitchFamily="49" charset="0"/>
              </a:rPr>
              <a:t> </a:t>
            </a:r>
            <a:r>
              <a:rPr lang="en-US" sz="2000" dirty="0"/>
              <a:t>otherwise</a:t>
            </a:r>
          </a:p>
        </p:txBody>
      </p:sp>
      <p:pic>
        <p:nvPicPr>
          <p:cNvPr id="5" name="Picture 4">
            <a:extLst>
              <a:ext uri="{FF2B5EF4-FFF2-40B4-BE49-F238E27FC236}">
                <a16:creationId xmlns:a16="http://schemas.microsoft.com/office/drawing/2014/main" id="{D0C0403F-77AC-C44B-91A9-18B820AAE542}"/>
              </a:ext>
            </a:extLst>
          </p:cNvPr>
          <p:cNvPicPr>
            <a:picLocks noChangeAspect="1"/>
          </p:cNvPicPr>
          <p:nvPr/>
        </p:nvPicPr>
        <p:blipFill>
          <a:blip r:embed="rId2"/>
          <a:stretch>
            <a:fillRect/>
          </a:stretch>
        </p:blipFill>
        <p:spPr>
          <a:xfrm>
            <a:off x="1202761" y="1815076"/>
            <a:ext cx="6674338" cy="2647110"/>
          </a:xfrm>
          <a:prstGeom prst="rect">
            <a:avLst/>
          </a:prstGeom>
        </p:spPr>
      </p:pic>
    </p:spTree>
    <p:extLst>
      <p:ext uri="{BB962C8B-B14F-4D97-AF65-F5344CB8AC3E}">
        <p14:creationId xmlns:p14="http://schemas.microsoft.com/office/powerpoint/2010/main" val="42709625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C0403F-77AC-C44B-91A9-18B820AAE542}"/>
              </a:ext>
            </a:extLst>
          </p:cNvPr>
          <p:cNvPicPr>
            <a:picLocks noChangeAspect="1"/>
          </p:cNvPicPr>
          <p:nvPr/>
        </p:nvPicPr>
        <p:blipFill>
          <a:blip r:embed="rId2"/>
          <a:stretch>
            <a:fillRect/>
          </a:stretch>
        </p:blipFill>
        <p:spPr>
          <a:xfrm>
            <a:off x="1098452" y="904125"/>
            <a:ext cx="7851438" cy="3113960"/>
          </a:xfrm>
          <a:prstGeom prst="rect">
            <a:avLst/>
          </a:prstGeom>
        </p:spPr>
      </p:pic>
      <p:sp>
        <p:nvSpPr>
          <p:cNvPr id="2" name="Title 1">
            <a:extLst>
              <a:ext uri="{FF2B5EF4-FFF2-40B4-BE49-F238E27FC236}">
                <a16:creationId xmlns:a16="http://schemas.microsoft.com/office/drawing/2014/main" id="{54C7C292-0FB0-EB4E-9DDC-A6B15C9B9264}"/>
              </a:ext>
            </a:extLst>
          </p:cNvPr>
          <p:cNvSpPr>
            <a:spLocks noGrp="1"/>
          </p:cNvSpPr>
          <p:nvPr>
            <p:ph type="title"/>
          </p:nvPr>
        </p:nvSpPr>
        <p:spPr>
          <a:xfrm>
            <a:off x="1266900" y="207700"/>
            <a:ext cx="7419899" cy="696426"/>
          </a:xfrm>
        </p:spPr>
        <p:txBody>
          <a:bodyPr/>
          <a:lstStyle/>
          <a:p>
            <a:r>
              <a:rPr lang="en-US" sz="2000" dirty="0"/>
              <a:t>Correct indentation is important!</a:t>
            </a:r>
          </a:p>
        </p:txBody>
      </p:sp>
      <p:cxnSp>
        <p:nvCxnSpPr>
          <p:cNvPr id="6" name="Straight Connector 5">
            <a:extLst>
              <a:ext uri="{FF2B5EF4-FFF2-40B4-BE49-F238E27FC236}">
                <a16:creationId xmlns:a16="http://schemas.microsoft.com/office/drawing/2014/main" id="{1DD9A027-3B6B-514F-9C82-47936B65C341}"/>
              </a:ext>
            </a:extLst>
          </p:cNvPr>
          <p:cNvCxnSpPr>
            <a:cxnSpLocks/>
          </p:cNvCxnSpPr>
          <p:nvPr/>
        </p:nvCxnSpPr>
        <p:spPr>
          <a:xfrm>
            <a:off x="2048607" y="2365130"/>
            <a:ext cx="0" cy="116937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2187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Using if statements in for loops</a:t>
            </a:r>
          </a:p>
        </p:txBody>
      </p:sp>
      <p:sp>
        <p:nvSpPr>
          <p:cNvPr id="3" name="Text Placeholder 2">
            <a:extLst>
              <a:ext uri="{FF2B5EF4-FFF2-40B4-BE49-F238E27FC236}">
                <a16:creationId xmlns:a16="http://schemas.microsoft.com/office/drawing/2014/main" id="{2B7EF518-2D12-FA4D-8AC4-AE6C4E6CCF3A}"/>
              </a:ext>
            </a:extLst>
          </p:cNvPr>
          <p:cNvSpPr>
            <a:spLocks noGrp="1"/>
          </p:cNvSpPr>
          <p:nvPr>
            <p:ph type="body" idx="1"/>
          </p:nvPr>
        </p:nvSpPr>
        <p:spPr>
          <a:xfrm>
            <a:off x="1266901" y="1033854"/>
            <a:ext cx="7038900" cy="1788477"/>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delete(</a:t>
            </a:r>
            <a:r>
              <a:rPr lang="en-US" sz="1800" dirty="0" err="1">
                <a:latin typeface="Courier New" panose="02070309020205020404" pitchFamily="49" charset="0"/>
                <a:cs typeface="Courier New" panose="02070309020205020404" pitchFamily="49" charset="0"/>
              </a:rPr>
              <a:t>Lst</a:t>
            </a:r>
            <a:r>
              <a:rPr lang="en-US" sz="1800" dirty="0">
                <a:latin typeface="Courier New" panose="02070309020205020404" pitchFamily="49" charset="0"/>
                <a:cs typeface="Courier New" panose="02070309020205020404" pitchFamily="49" charset="0"/>
              </a:rPr>
              <a:t>, item)</a:t>
            </a:r>
            <a:r>
              <a:rPr lang="en-US" sz="1800" dirty="0">
                <a:latin typeface="+mj-lt"/>
                <a:cs typeface="Courier New" panose="02070309020205020404" pitchFamily="49" charset="0"/>
              </a:rPr>
              <a:t> </a:t>
            </a:r>
            <a:r>
              <a:rPr lang="en-US" sz="1800" dirty="0"/>
              <a:t>that returns a list consisting of the elements of </a:t>
            </a:r>
            <a:r>
              <a:rPr lang="en-US" sz="1800" dirty="0" err="1">
                <a:latin typeface="Courier New" panose="02070309020205020404" pitchFamily="49" charset="0"/>
                <a:cs typeface="Courier New" panose="02070309020205020404" pitchFamily="49" charset="0"/>
              </a:rPr>
              <a:t>Lst</a:t>
            </a:r>
            <a:r>
              <a:rPr lang="en-US" sz="1800" dirty="0"/>
              <a:t> except for </a:t>
            </a:r>
            <a:r>
              <a:rPr lang="en-US" sz="1800" dirty="0">
                <a:latin typeface="Courier New" panose="02070309020205020404" pitchFamily="49" charset="0"/>
                <a:cs typeface="Courier New" panose="02070309020205020404" pitchFamily="49" charset="0"/>
              </a:rPr>
              <a:t>item</a:t>
            </a:r>
          </a:p>
        </p:txBody>
      </p:sp>
      <p:sp>
        <p:nvSpPr>
          <p:cNvPr id="6" name="TextBox 5">
            <a:extLst>
              <a:ext uri="{FF2B5EF4-FFF2-40B4-BE49-F238E27FC236}">
                <a16:creationId xmlns:a16="http://schemas.microsoft.com/office/drawing/2014/main" id="{256E72BA-F45C-A948-BA0A-D5ADC31F1CD8}"/>
              </a:ext>
            </a:extLst>
          </p:cNvPr>
          <p:cNvSpPr txBox="1"/>
          <p:nvPr/>
        </p:nvSpPr>
        <p:spPr>
          <a:xfrm>
            <a:off x="501161" y="4269743"/>
            <a:ext cx="4674578" cy="461665"/>
          </a:xfrm>
          <a:prstGeom prst="rect">
            <a:avLst/>
          </a:prstGeom>
          <a:noFill/>
          <a:ln>
            <a:solidFill>
              <a:schemeClr val="bg1"/>
            </a:solidFill>
          </a:ln>
        </p:spPr>
        <p:txBody>
          <a:bodyPr wrap="square" rtlCol="0">
            <a:spAutoFit/>
          </a:bodyPr>
          <a:lstStyle/>
          <a:p>
            <a:pPr algn="ctr"/>
            <a:r>
              <a:rPr lang="en-US" sz="2400" dirty="0">
                <a:solidFill>
                  <a:srgbClr val="FFFF00"/>
                </a:solidFill>
                <a:latin typeface="Courier New" panose="02070309020205020404" pitchFamily="49" charset="0"/>
                <a:cs typeface="Courier New" panose="02070309020205020404" pitchFamily="49" charset="0"/>
              </a:rPr>
              <a:t>!=</a:t>
            </a:r>
            <a:r>
              <a:rPr lang="en-US" sz="2400" dirty="0">
                <a:solidFill>
                  <a:schemeClr val="bg1"/>
                </a:solidFill>
              </a:rPr>
              <a:t>  means “is not the same as”</a:t>
            </a:r>
          </a:p>
        </p:txBody>
      </p:sp>
      <p:pic>
        <p:nvPicPr>
          <p:cNvPr id="5" name="Picture 4">
            <a:extLst>
              <a:ext uri="{FF2B5EF4-FFF2-40B4-BE49-F238E27FC236}">
                <a16:creationId xmlns:a16="http://schemas.microsoft.com/office/drawing/2014/main" id="{B620CFF8-E637-A447-911C-349BA6239333}"/>
              </a:ext>
            </a:extLst>
          </p:cNvPr>
          <p:cNvPicPr>
            <a:picLocks noChangeAspect="1"/>
          </p:cNvPicPr>
          <p:nvPr/>
        </p:nvPicPr>
        <p:blipFill>
          <a:blip r:embed="rId2"/>
          <a:stretch>
            <a:fillRect/>
          </a:stretch>
        </p:blipFill>
        <p:spPr>
          <a:xfrm>
            <a:off x="187234" y="1806283"/>
            <a:ext cx="8769531" cy="2303363"/>
          </a:xfrm>
          <a:prstGeom prst="rect">
            <a:avLst/>
          </a:prstGeom>
        </p:spPr>
      </p:pic>
    </p:spTree>
    <p:extLst>
      <p:ext uri="{BB962C8B-B14F-4D97-AF65-F5344CB8AC3E}">
        <p14:creationId xmlns:p14="http://schemas.microsoft.com/office/powerpoint/2010/main" val="2916682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9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Functions in Python</a:t>
            </a:r>
            <a:endParaRPr dirty="0"/>
          </a:p>
        </p:txBody>
      </p:sp>
      <p:sp>
        <p:nvSpPr>
          <p:cNvPr id="664" name="Google Shape;664;p92"/>
          <p:cNvSpPr txBox="1">
            <a:spLocks noGrp="1"/>
          </p:cNvSpPr>
          <p:nvPr>
            <p:ph type="body" idx="1"/>
          </p:nvPr>
        </p:nvSpPr>
        <p:spPr>
          <a:xfrm>
            <a:off x="1244575" y="136647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Courier" pitchFamily="2" charset="0"/>
                <a:ea typeface="Montserrat"/>
                <a:cs typeface="Montserrat"/>
                <a:sym typeface="Montserrat"/>
              </a:rPr>
              <a:t>def f(x):</a:t>
            </a:r>
            <a:endParaRPr sz="1800" dirty="0">
              <a:latin typeface="Courier" pitchFamily="2" charset="0"/>
              <a:ea typeface="Montserrat"/>
              <a:cs typeface="Montserrat"/>
              <a:sym typeface="Montserrat"/>
            </a:endParaRPr>
          </a:p>
          <a:p>
            <a:pPr marL="0" lvl="0" indent="0" algn="l" rtl="0">
              <a:spcBef>
                <a:spcPts val="1600"/>
              </a:spcBef>
              <a:spcAft>
                <a:spcPts val="0"/>
              </a:spcAft>
              <a:buNone/>
            </a:pPr>
            <a:r>
              <a:rPr lang="en" sz="1800" dirty="0">
                <a:latin typeface="Courier" pitchFamily="2" charset="0"/>
                <a:ea typeface="Montserrat"/>
                <a:cs typeface="Montserrat"/>
                <a:sym typeface="Montserrat"/>
              </a:rPr>
              <a:t>     return 3 * x + 4</a:t>
            </a:r>
          </a:p>
          <a:p>
            <a:pPr marL="0" lvl="0" indent="0" algn="l" rtl="0">
              <a:spcBef>
                <a:spcPts val="1600"/>
              </a:spcBef>
              <a:spcAft>
                <a:spcPts val="0"/>
              </a:spcAft>
              <a:buNone/>
            </a:pPr>
            <a:endParaRPr lang="en" sz="800" dirty="0">
              <a:latin typeface="Courier" pitchFamily="2" charset="0"/>
              <a:ea typeface="Montserrat"/>
              <a:cs typeface="Montserrat"/>
              <a:sym typeface="Montserrat"/>
            </a:endParaRPr>
          </a:p>
          <a:p>
            <a:pPr marL="0" lvl="0" indent="0" algn="l" rtl="0">
              <a:spcBef>
                <a:spcPts val="1600"/>
              </a:spcBef>
              <a:spcAft>
                <a:spcPts val="0"/>
              </a:spcAft>
              <a:buNone/>
            </a:pPr>
            <a:r>
              <a:rPr lang="en-US" sz="1800" dirty="0">
                <a:latin typeface="Courier" pitchFamily="2" charset="0"/>
                <a:ea typeface="Montserrat"/>
                <a:cs typeface="Montserrat"/>
                <a:sym typeface="Montserrat"/>
              </a:rPr>
              <a:t>def square(x):</a:t>
            </a:r>
          </a:p>
          <a:p>
            <a:pPr marL="0" lvl="0" indent="0" algn="l" rtl="0">
              <a:spcBef>
                <a:spcPts val="1600"/>
              </a:spcBef>
              <a:spcAft>
                <a:spcPts val="0"/>
              </a:spcAft>
              <a:buNone/>
            </a:pPr>
            <a:r>
              <a:rPr lang="en-US" sz="1800" dirty="0">
                <a:latin typeface="Courier" pitchFamily="2" charset="0"/>
                <a:ea typeface="Montserrat"/>
                <a:cs typeface="Montserrat"/>
                <a:sym typeface="Montserrat"/>
              </a:rPr>
              <a:t>     return x * x</a:t>
            </a:r>
            <a:endParaRPr lang="en" sz="1800" dirty="0">
              <a:latin typeface="Courier" pitchFamily="2" charset="0"/>
              <a:ea typeface="Montserrat"/>
              <a:cs typeface="Montserrat"/>
              <a:sym typeface="Montserrat"/>
            </a:endParaRPr>
          </a:p>
        </p:txBody>
      </p:sp>
      <p:sp>
        <p:nvSpPr>
          <p:cNvPr id="665" name="Google Shape;665;p92"/>
          <p:cNvSpPr txBox="1"/>
          <p:nvPr/>
        </p:nvSpPr>
        <p:spPr>
          <a:xfrm>
            <a:off x="5128448" y="1407436"/>
            <a:ext cx="2863001"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Function “header”</a:t>
            </a:r>
            <a:endParaRPr sz="1800" dirty="0">
              <a:solidFill>
                <a:schemeClr val="lt1"/>
              </a:solidFill>
              <a:latin typeface="Montserrat"/>
              <a:ea typeface="Montserrat"/>
              <a:cs typeface="Montserrat"/>
              <a:sym typeface="Montserrat"/>
            </a:endParaRPr>
          </a:p>
        </p:txBody>
      </p:sp>
      <p:cxnSp>
        <p:nvCxnSpPr>
          <p:cNvPr id="666" name="Google Shape;666;p92"/>
          <p:cNvCxnSpPr>
            <a:cxnSpLocks/>
          </p:cNvCxnSpPr>
          <p:nvPr/>
        </p:nvCxnSpPr>
        <p:spPr>
          <a:xfrm flipH="1">
            <a:off x="2655549" y="1627012"/>
            <a:ext cx="2472900" cy="10200"/>
          </a:xfrm>
          <a:prstGeom prst="straightConnector1">
            <a:avLst/>
          </a:prstGeom>
          <a:noFill/>
          <a:ln w="9525" cap="flat" cmpd="sng">
            <a:solidFill>
              <a:schemeClr val="dk2"/>
            </a:solidFill>
            <a:prstDash val="solid"/>
            <a:round/>
            <a:headEnd type="none" w="med" len="med"/>
            <a:tailEnd type="triangle" w="med" len="med"/>
          </a:ln>
        </p:spPr>
      </p:cxnSp>
      <p:cxnSp>
        <p:nvCxnSpPr>
          <p:cNvPr id="669" name="Google Shape;669;p92"/>
          <p:cNvCxnSpPr/>
          <p:nvPr/>
        </p:nvCxnSpPr>
        <p:spPr>
          <a:xfrm rot="10800000">
            <a:off x="4816950" y="2155115"/>
            <a:ext cx="1392900" cy="7800"/>
          </a:xfrm>
          <a:prstGeom prst="straightConnector1">
            <a:avLst/>
          </a:prstGeom>
          <a:noFill/>
          <a:ln w="9525" cap="flat" cmpd="sng">
            <a:solidFill>
              <a:schemeClr val="dk2"/>
            </a:solidFill>
            <a:prstDash val="solid"/>
            <a:round/>
            <a:headEnd type="none" w="med" len="med"/>
            <a:tailEnd type="triangle" w="med" len="med"/>
          </a:ln>
        </p:spPr>
      </p:cxnSp>
      <p:sp>
        <p:nvSpPr>
          <p:cNvPr id="670" name="Google Shape;670;p92"/>
          <p:cNvSpPr txBox="1"/>
          <p:nvPr/>
        </p:nvSpPr>
        <p:spPr>
          <a:xfrm>
            <a:off x="6319850" y="1925364"/>
            <a:ext cx="167160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“Body”</a:t>
            </a:r>
            <a:endParaRPr sz="1800" dirty="0">
              <a:solidFill>
                <a:schemeClr val="lt1"/>
              </a:solidFill>
              <a:latin typeface="Montserrat"/>
              <a:ea typeface="Montserrat"/>
              <a:cs typeface="Montserrat"/>
              <a:sym typeface="Montserrat"/>
            </a:endParaRPr>
          </a:p>
        </p:txBody>
      </p:sp>
      <p:sp>
        <p:nvSpPr>
          <p:cNvPr id="8" name="Google Shape;665;p92">
            <a:extLst>
              <a:ext uri="{FF2B5EF4-FFF2-40B4-BE49-F238E27FC236}">
                <a16:creationId xmlns:a16="http://schemas.microsoft.com/office/drawing/2014/main" id="{249413B7-ABBB-6243-AC41-79BD30E9BCEF}"/>
              </a:ext>
            </a:extLst>
          </p:cNvPr>
          <p:cNvSpPr txBox="1"/>
          <p:nvPr/>
        </p:nvSpPr>
        <p:spPr>
          <a:xfrm>
            <a:off x="5128448" y="2806468"/>
            <a:ext cx="3207951"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Another function header</a:t>
            </a:r>
            <a:endParaRPr sz="1800" dirty="0">
              <a:solidFill>
                <a:schemeClr val="lt1"/>
              </a:solidFill>
              <a:latin typeface="Montserrat"/>
              <a:ea typeface="Montserrat"/>
              <a:cs typeface="Montserrat"/>
              <a:sym typeface="Montserrat"/>
            </a:endParaRPr>
          </a:p>
        </p:txBody>
      </p:sp>
      <p:cxnSp>
        <p:nvCxnSpPr>
          <p:cNvPr id="9" name="Google Shape;666;p92">
            <a:extLst>
              <a:ext uri="{FF2B5EF4-FFF2-40B4-BE49-F238E27FC236}">
                <a16:creationId xmlns:a16="http://schemas.microsoft.com/office/drawing/2014/main" id="{3E87AC84-A3E8-F349-8622-3668D5D416DD}"/>
              </a:ext>
            </a:extLst>
          </p:cNvPr>
          <p:cNvCxnSpPr>
            <a:cxnSpLocks/>
          </p:cNvCxnSpPr>
          <p:nvPr/>
        </p:nvCxnSpPr>
        <p:spPr>
          <a:xfrm flipH="1">
            <a:off x="3401568" y="3026044"/>
            <a:ext cx="1726881" cy="0"/>
          </a:xfrm>
          <a:prstGeom prst="straightConnector1">
            <a:avLst/>
          </a:prstGeom>
          <a:noFill/>
          <a:ln w="9525" cap="flat" cmpd="sng">
            <a:solidFill>
              <a:schemeClr val="dk2"/>
            </a:solidFill>
            <a:prstDash val="solid"/>
            <a:round/>
            <a:headEnd type="none" w="med" len="med"/>
            <a:tailEnd type="triangle" w="med" len="med"/>
          </a:ln>
        </p:spPr>
      </p:cxnSp>
      <p:cxnSp>
        <p:nvCxnSpPr>
          <p:cNvPr id="10" name="Google Shape;669;p92">
            <a:extLst>
              <a:ext uri="{FF2B5EF4-FFF2-40B4-BE49-F238E27FC236}">
                <a16:creationId xmlns:a16="http://schemas.microsoft.com/office/drawing/2014/main" id="{446F979B-2879-6E40-9515-BA648468A54E}"/>
              </a:ext>
            </a:extLst>
          </p:cNvPr>
          <p:cNvCxnSpPr>
            <a:cxnSpLocks/>
          </p:cNvCxnSpPr>
          <p:nvPr/>
        </p:nvCxnSpPr>
        <p:spPr>
          <a:xfrm flipH="1" flipV="1">
            <a:off x="4816950" y="3554147"/>
            <a:ext cx="1392900" cy="7800"/>
          </a:xfrm>
          <a:prstGeom prst="straightConnector1">
            <a:avLst/>
          </a:prstGeom>
          <a:noFill/>
          <a:ln w="9525" cap="flat" cmpd="sng">
            <a:solidFill>
              <a:schemeClr val="dk2"/>
            </a:solidFill>
            <a:prstDash val="solid"/>
            <a:round/>
            <a:headEnd type="none" w="med" len="med"/>
            <a:tailEnd type="triangle" w="med" len="med"/>
          </a:ln>
        </p:spPr>
      </p:cxnSp>
      <p:sp>
        <p:nvSpPr>
          <p:cNvPr id="11" name="Google Shape;670;p92">
            <a:extLst>
              <a:ext uri="{FF2B5EF4-FFF2-40B4-BE49-F238E27FC236}">
                <a16:creationId xmlns:a16="http://schemas.microsoft.com/office/drawing/2014/main" id="{2A84D4C1-B4C3-1D43-AE9C-17A1B652AD7D}"/>
              </a:ext>
            </a:extLst>
          </p:cNvPr>
          <p:cNvSpPr txBox="1"/>
          <p:nvPr/>
        </p:nvSpPr>
        <p:spPr>
          <a:xfrm>
            <a:off x="6319850" y="3324396"/>
            <a:ext cx="209263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Another body</a:t>
            </a:r>
            <a:endParaRPr sz="1800" dirty="0">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41437299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97CE-CF23-3346-B710-CB0FE985825A}"/>
              </a:ext>
            </a:extLst>
          </p:cNvPr>
          <p:cNvSpPr>
            <a:spLocks noGrp="1"/>
          </p:cNvSpPr>
          <p:nvPr>
            <p:ph type="title"/>
          </p:nvPr>
        </p:nvSpPr>
        <p:spPr/>
        <p:txBody>
          <a:bodyPr/>
          <a:lstStyle/>
          <a:p>
            <a:r>
              <a:rPr lang="en-US" dirty="0"/>
              <a:t>Testing for equality</a:t>
            </a:r>
          </a:p>
        </p:txBody>
      </p:sp>
      <p:sp>
        <p:nvSpPr>
          <p:cNvPr id="4" name="TextBox 3">
            <a:extLst>
              <a:ext uri="{FF2B5EF4-FFF2-40B4-BE49-F238E27FC236}">
                <a16:creationId xmlns:a16="http://schemas.microsoft.com/office/drawing/2014/main" id="{632826EF-857E-EF45-B034-39868FB0AB0A}"/>
              </a:ext>
            </a:extLst>
          </p:cNvPr>
          <p:cNvSpPr txBox="1"/>
          <p:nvPr/>
        </p:nvSpPr>
        <p:spPr>
          <a:xfrm>
            <a:off x="883920" y="1586754"/>
            <a:ext cx="7376159" cy="892552"/>
          </a:xfrm>
          <a:prstGeom prst="rect">
            <a:avLst/>
          </a:prstGeom>
          <a:noFill/>
          <a:ln>
            <a:solidFill>
              <a:schemeClr val="bg1"/>
            </a:solidFill>
          </a:ln>
        </p:spPr>
        <p:txBody>
          <a:bodyPr wrap="square" rtlCol="0">
            <a:spAutoFit/>
          </a:bodyPr>
          <a:lstStyle/>
          <a:p>
            <a:pPr algn="ctr"/>
            <a:r>
              <a:rPr lang="en-US" sz="2800" b="1" dirty="0">
                <a:solidFill>
                  <a:schemeClr val="bg1"/>
                </a:solidFill>
                <a:latin typeface="Courier New" panose="02070309020205020404" pitchFamily="49" charset="0"/>
                <a:cs typeface="Courier New" panose="02070309020205020404" pitchFamily="49" charset="0"/>
              </a:rPr>
              <a:t>==</a:t>
            </a:r>
            <a:r>
              <a:rPr lang="en-US" sz="1800" dirty="0">
                <a:solidFill>
                  <a:schemeClr val="bg1"/>
                </a:solidFill>
                <a:latin typeface="Courier New" panose="02070309020205020404" pitchFamily="49" charset="0"/>
                <a:cs typeface="Courier New" panose="02070309020205020404" pitchFamily="49" charset="0"/>
              </a:rPr>
              <a:t> </a:t>
            </a:r>
            <a:r>
              <a:rPr lang="en-US" sz="1800" dirty="0">
                <a:solidFill>
                  <a:schemeClr val="bg1"/>
                </a:solidFill>
              </a:rPr>
              <a:t>is used to check if two values are the same</a:t>
            </a:r>
          </a:p>
          <a:p>
            <a:pPr algn="ctr"/>
            <a:r>
              <a:rPr lang="en-US" sz="1800" dirty="0">
                <a:solidFill>
                  <a:schemeClr val="accent6">
                    <a:lumMod val="40000"/>
                    <a:lumOff val="60000"/>
                  </a:schemeClr>
                </a:solidFill>
              </a:rPr>
              <a:t>(do not confuse with </a:t>
            </a:r>
            <a:r>
              <a:rPr lang="en-US" sz="2400" b="1" dirty="0">
                <a:solidFill>
                  <a:schemeClr val="accent6">
                    <a:lumMod val="40000"/>
                    <a:lumOff val="60000"/>
                  </a:schemeClr>
                </a:solidFill>
              </a:rPr>
              <a:t>=</a:t>
            </a:r>
            <a:r>
              <a:rPr lang="en-US" sz="1800" dirty="0">
                <a:solidFill>
                  <a:schemeClr val="accent6">
                    <a:lumMod val="40000"/>
                    <a:lumOff val="60000"/>
                  </a:schemeClr>
                </a:solidFill>
              </a:rPr>
              <a:t>, which is used to assign a value to a variable!)</a:t>
            </a:r>
          </a:p>
        </p:txBody>
      </p:sp>
      <p:sp>
        <p:nvSpPr>
          <p:cNvPr id="5" name="TextBox 4">
            <a:extLst>
              <a:ext uri="{FF2B5EF4-FFF2-40B4-BE49-F238E27FC236}">
                <a16:creationId xmlns:a16="http://schemas.microsoft.com/office/drawing/2014/main" id="{7C63459B-A46E-D14A-83FF-18B10B3E913A}"/>
              </a:ext>
            </a:extLst>
          </p:cNvPr>
          <p:cNvSpPr txBox="1"/>
          <p:nvPr/>
        </p:nvSpPr>
        <p:spPr>
          <a:xfrm>
            <a:off x="818606" y="3048000"/>
            <a:ext cx="5166799" cy="830997"/>
          </a:xfrm>
          <a:prstGeom prst="rect">
            <a:avLst/>
          </a:prstGeom>
          <a:noFill/>
        </p:spPr>
        <p:txBody>
          <a:bodyPr wrap="none" rtlCol="0">
            <a:spAutoFit/>
          </a:bodyPr>
          <a:lstStyle/>
          <a:p>
            <a:r>
              <a:rPr lang="en-US" sz="2400" dirty="0">
                <a:solidFill>
                  <a:schemeClr val="bg1"/>
                </a:solidFill>
              </a:rPr>
              <a:t>For example:		</a:t>
            </a:r>
            <a:r>
              <a:rPr lang="en-US" sz="2400" dirty="0">
                <a:solidFill>
                  <a:schemeClr val="bg1"/>
                </a:solidFill>
                <a:latin typeface="Courier New" panose="02070309020205020404" pitchFamily="49" charset="0"/>
                <a:cs typeface="Courier New" panose="02070309020205020404" pitchFamily="49" charset="0"/>
              </a:rPr>
              <a:t>if </a:t>
            </a:r>
            <a:r>
              <a:rPr lang="en-US" sz="2400" dirty="0" err="1">
                <a:solidFill>
                  <a:schemeClr val="bg1"/>
                </a:solidFill>
                <a:latin typeface="Courier New" panose="02070309020205020404" pitchFamily="49" charset="0"/>
                <a:cs typeface="Courier New" panose="02070309020205020404" pitchFamily="49" charset="0"/>
              </a:rPr>
              <a:t>elt</a:t>
            </a:r>
            <a:r>
              <a:rPr lang="en-US" sz="2400" dirty="0">
                <a:solidFill>
                  <a:schemeClr val="bg1"/>
                </a:solidFill>
                <a:latin typeface="Courier New" panose="02070309020205020404" pitchFamily="49" charset="0"/>
                <a:cs typeface="Courier New" panose="02070309020205020404" pitchFamily="49" charset="0"/>
              </a:rPr>
              <a:t> == x:</a:t>
            </a:r>
          </a:p>
          <a:p>
            <a:r>
              <a:rPr lang="en-US" sz="2400" dirty="0">
                <a:solidFill>
                  <a:schemeClr val="bg1"/>
                </a:solidFill>
                <a:latin typeface="Courier New" panose="02070309020205020404" pitchFamily="49" charset="0"/>
                <a:cs typeface="Courier New" panose="02070309020205020404" pitchFamily="49" charset="0"/>
              </a:rPr>
              <a:t>				. . .</a:t>
            </a:r>
          </a:p>
        </p:txBody>
      </p:sp>
    </p:spTree>
    <p:extLst>
      <p:ext uri="{BB962C8B-B14F-4D97-AF65-F5344CB8AC3E}">
        <p14:creationId xmlns:p14="http://schemas.microsoft.com/office/powerpoint/2010/main" val="13840773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BD78AB-E6E4-6545-AE1C-96ED3359A375}"/>
              </a:ext>
            </a:extLst>
          </p:cNvPr>
          <p:cNvPicPr>
            <a:picLocks noChangeAspect="1"/>
          </p:cNvPicPr>
          <p:nvPr/>
        </p:nvPicPr>
        <p:blipFill>
          <a:blip r:embed="rId2"/>
          <a:stretch>
            <a:fillRect/>
          </a:stretch>
        </p:blipFill>
        <p:spPr>
          <a:xfrm>
            <a:off x="1649703" y="1482537"/>
            <a:ext cx="6230595" cy="2178423"/>
          </a:xfrm>
          <a:prstGeom prst="rect">
            <a:avLst/>
          </a:prstGeom>
        </p:spPr>
      </p:pic>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Correct indentation</a:t>
            </a:r>
          </a:p>
        </p:txBody>
      </p:sp>
      <p:cxnSp>
        <p:nvCxnSpPr>
          <p:cNvPr id="7" name="Straight Connector 6">
            <a:extLst>
              <a:ext uri="{FF2B5EF4-FFF2-40B4-BE49-F238E27FC236}">
                <a16:creationId xmlns:a16="http://schemas.microsoft.com/office/drawing/2014/main" id="{C31BDD0E-03F0-954D-B0BD-617340F887FE}"/>
              </a:ext>
            </a:extLst>
          </p:cNvPr>
          <p:cNvCxnSpPr>
            <a:cxnSpLocks/>
          </p:cNvCxnSpPr>
          <p:nvPr/>
        </p:nvCxnSpPr>
        <p:spPr>
          <a:xfrm>
            <a:off x="2294793" y="1863968"/>
            <a:ext cx="0" cy="170570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DB01A5-A1FB-4240-818F-FB4AB9D82FE1}"/>
              </a:ext>
            </a:extLst>
          </p:cNvPr>
          <p:cNvCxnSpPr>
            <a:cxnSpLocks/>
          </p:cNvCxnSpPr>
          <p:nvPr/>
        </p:nvCxnSpPr>
        <p:spPr>
          <a:xfrm>
            <a:off x="3033347" y="2571749"/>
            <a:ext cx="0" cy="69019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8943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Incorrect indentations: what do these do?</a:t>
            </a:r>
          </a:p>
        </p:txBody>
      </p:sp>
      <p:pic>
        <p:nvPicPr>
          <p:cNvPr id="3" name="Picture 2">
            <a:extLst>
              <a:ext uri="{FF2B5EF4-FFF2-40B4-BE49-F238E27FC236}">
                <a16:creationId xmlns:a16="http://schemas.microsoft.com/office/drawing/2014/main" id="{824A4144-EBA4-034C-97D1-C8534B58DED0}"/>
              </a:ext>
            </a:extLst>
          </p:cNvPr>
          <p:cNvPicPr>
            <a:picLocks noChangeAspect="1"/>
          </p:cNvPicPr>
          <p:nvPr/>
        </p:nvPicPr>
        <p:blipFill>
          <a:blip r:embed="rId2"/>
          <a:stretch>
            <a:fillRect/>
          </a:stretch>
        </p:blipFill>
        <p:spPr>
          <a:xfrm>
            <a:off x="1266901" y="2791755"/>
            <a:ext cx="5194300" cy="1816100"/>
          </a:xfrm>
          <a:prstGeom prst="rect">
            <a:avLst/>
          </a:prstGeom>
        </p:spPr>
      </p:pic>
      <p:pic>
        <p:nvPicPr>
          <p:cNvPr id="6" name="Picture 5">
            <a:extLst>
              <a:ext uri="{FF2B5EF4-FFF2-40B4-BE49-F238E27FC236}">
                <a16:creationId xmlns:a16="http://schemas.microsoft.com/office/drawing/2014/main" id="{46CA41DF-BE69-EE49-84A4-E64A610B273F}"/>
              </a:ext>
            </a:extLst>
          </p:cNvPr>
          <p:cNvPicPr>
            <a:picLocks noChangeAspect="1"/>
          </p:cNvPicPr>
          <p:nvPr/>
        </p:nvPicPr>
        <p:blipFill>
          <a:blip r:embed="rId3"/>
          <a:stretch>
            <a:fillRect/>
          </a:stretch>
        </p:blipFill>
        <p:spPr>
          <a:xfrm>
            <a:off x="1266901" y="880224"/>
            <a:ext cx="5194300" cy="1816100"/>
          </a:xfrm>
          <a:prstGeom prst="rect">
            <a:avLst/>
          </a:prstGeom>
        </p:spPr>
      </p:pic>
      <p:cxnSp>
        <p:nvCxnSpPr>
          <p:cNvPr id="9" name="Straight Connector 8">
            <a:extLst>
              <a:ext uri="{FF2B5EF4-FFF2-40B4-BE49-F238E27FC236}">
                <a16:creationId xmlns:a16="http://schemas.microsoft.com/office/drawing/2014/main" id="{22B7D27D-9958-BC4F-9E93-157E740C0573}"/>
              </a:ext>
            </a:extLst>
          </p:cNvPr>
          <p:cNvCxnSpPr>
            <a:cxnSpLocks/>
          </p:cNvCxnSpPr>
          <p:nvPr/>
        </p:nvCxnSpPr>
        <p:spPr>
          <a:xfrm>
            <a:off x="2411079" y="1800784"/>
            <a:ext cx="0" cy="77096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FE26BDB-E532-894B-AD11-C2E185D34B9F}"/>
              </a:ext>
            </a:extLst>
          </p:cNvPr>
          <p:cNvCxnSpPr>
            <a:cxnSpLocks/>
          </p:cNvCxnSpPr>
          <p:nvPr/>
        </p:nvCxnSpPr>
        <p:spPr>
          <a:xfrm>
            <a:off x="2984820" y="4034118"/>
            <a:ext cx="0" cy="50090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49782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Incorrect indentations: what do these do?</a:t>
            </a:r>
          </a:p>
        </p:txBody>
      </p:sp>
      <p:sp>
        <p:nvSpPr>
          <p:cNvPr id="6" name="TextBox 5">
            <a:extLst>
              <a:ext uri="{FF2B5EF4-FFF2-40B4-BE49-F238E27FC236}">
                <a16:creationId xmlns:a16="http://schemas.microsoft.com/office/drawing/2014/main" id="{78356FD7-390C-1446-B55B-9230FFCF23E4}"/>
              </a:ext>
            </a:extLst>
          </p:cNvPr>
          <p:cNvSpPr txBox="1"/>
          <p:nvPr/>
        </p:nvSpPr>
        <p:spPr>
          <a:xfrm>
            <a:off x="6615952" y="904126"/>
            <a:ext cx="2279589" cy="1200329"/>
          </a:xfrm>
          <a:prstGeom prst="rect">
            <a:avLst/>
          </a:prstGeom>
          <a:noFill/>
          <a:ln>
            <a:solidFill>
              <a:schemeClr val="bg1"/>
            </a:solidFill>
          </a:ln>
        </p:spPr>
        <p:txBody>
          <a:bodyPr wrap="square" rtlCol="0">
            <a:spAutoFit/>
          </a:bodyPr>
          <a:lstStyle/>
          <a:p>
            <a:r>
              <a:rPr lang="en-US" sz="2400" dirty="0">
                <a:solidFill>
                  <a:schemeClr val="bg1"/>
                </a:solidFill>
                <a:latin typeface="+mj-lt"/>
              </a:rPr>
              <a:t>This returns after the first element in </a:t>
            </a:r>
            <a:r>
              <a:rPr lang="en-US" sz="2400" dirty="0" err="1">
                <a:solidFill>
                  <a:schemeClr val="bg1"/>
                </a:solidFill>
                <a:latin typeface="Courier New" panose="02070309020205020404" pitchFamily="49" charset="0"/>
                <a:ea typeface="Cambria Math" panose="02040503050406030204" pitchFamily="18" charset="0"/>
                <a:cs typeface="Courier New" panose="02070309020205020404" pitchFamily="49" charset="0"/>
              </a:rPr>
              <a:t>Lst</a:t>
            </a:r>
            <a:endParaRPr lang="en-US" sz="2400" dirty="0">
              <a:solidFill>
                <a:schemeClr val="bg1"/>
              </a:solidFill>
              <a:latin typeface="Courier New" panose="02070309020205020404" pitchFamily="49" charset="0"/>
              <a:ea typeface="Cambria Math" panose="02040503050406030204" pitchFamily="18" charset="0"/>
              <a:cs typeface="Courier New" panose="02070309020205020404" pitchFamily="49" charset="0"/>
            </a:endParaRPr>
          </a:p>
        </p:txBody>
      </p:sp>
      <p:sp>
        <p:nvSpPr>
          <p:cNvPr id="7" name="TextBox 6">
            <a:extLst>
              <a:ext uri="{FF2B5EF4-FFF2-40B4-BE49-F238E27FC236}">
                <a16:creationId xmlns:a16="http://schemas.microsoft.com/office/drawing/2014/main" id="{541FCD0F-5E8B-3C44-A532-8F8DF1EEA71E}"/>
              </a:ext>
            </a:extLst>
          </p:cNvPr>
          <p:cNvSpPr txBox="1"/>
          <p:nvPr/>
        </p:nvSpPr>
        <p:spPr>
          <a:xfrm>
            <a:off x="6615952" y="2813165"/>
            <a:ext cx="2279590" cy="1569660"/>
          </a:xfrm>
          <a:prstGeom prst="rect">
            <a:avLst/>
          </a:prstGeom>
          <a:noFill/>
          <a:ln>
            <a:solidFill>
              <a:schemeClr val="bg1"/>
            </a:solidFill>
          </a:ln>
        </p:spPr>
        <p:txBody>
          <a:bodyPr wrap="square" rtlCol="0">
            <a:spAutoFit/>
          </a:bodyPr>
          <a:lstStyle/>
          <a:p>
            <a:r>
              <a:rPr lang="en-US" sz="2400" dirty="0">
                <a:solidFill>
                  <a:schemeClr val="bg1"/>
                </a:solidFill>
                <a:latin typeface="+mj-lt"/>
              </a:rPr>
              <a:t>This returns after the first element that is not </a:t>
            </a:r>
            <a:r>
              <a:rPr lang="en-US" sz="2400" dirty="0">
                <a:solidFill>
                  <a:schemeClr val="bg1"/>
                </a:solidFill>
                <a:latin typeface="Courier New" panose="02070309020205020404" pitchFamily="49" charset="0"/>
                <a:cs typeface="Courier New" panose="02070309020205020404" pitchFamily="49" charset="0"/>
              </a:rPr>
              <a:t>item</a:t>
            </a:r>
          </a:p>
        </p:txBody>
      </p:sp>
      <p:pic>
        <p:nvPicPr>
          <p:cNvPr id="9" name="Picture 8">
            <a:extLst>
              <a:ext uri="{FF2B5EF4-FFF2-40B4-BE49-F238E27FC236}">
                <a16:creationId xmlns:a16="http://schemas.microsoft.com/office/drawing/2014/main" id="{CA2EA75D-5161-D142-A5D7-2B9076BE7539}"/>
              </a:ext>
            </a:extLst>
          </p:cNvPr>
          <p:cNvPicPr>
            <a:picLocks noChangeAspect="1"/>
          </p:cNvPicPr>
          <p:nvPr/>
        </p:nvPicPr>
        <p:blipFill>
          <a:blip r:embed="rId3"/>
          <a:stretch>
            <a:fillRect/>
          </a:stretch>
        </p:blipFill>
        <p:spPr>
          <a:xfrm>
            <a:off x="1266901" y="2791755"/>
            <a:ext cx="5194300" cy="1816100"/>
          </a:xfrm>
          <a:prstGeom prst="rect">
            <a:avLst/>
          </a:prstGeom>
        </p:spPr>
      </p:pic>
      <p:pic>
        <p:nvPicPr>
          <p:cNvPr id="10" name="Picture 9">
            <a:extLst>
              <a:ext uri="{FF2B5EF4-FFF2-40B4-BE49-F238E27FC236}">
                <a16:creationId xmlns:a16="http://schemas.microsoft.com/office/drawing/2014/main" id="{24D5B262-CA63-5F42-8C00-A1E8BCA08235}"/>
              </a:ext>
            </a:extLst>
          </p:cNvPr>
          <p:cNvPicPr>
            <a:picLocks noChangeAspect="1"/>
          </p:cNvPicPr>
          <p:nvPr/>
        </p:nvPicPr>
        <p:blipFill>
          <a:blip r:embed="rId4"/>
          <a:stretch>
            <a:fillRect/>
          </a:stretch>
        </p:blipFill>
        <p:spPr>
          <a:xfrm>
            <a:off x="1266901" y="880224"/>
            <a:ext cx="5194300" cy="1816100"/>
          </a:xfrm>
          <a:prstGeom prst="rect">
            <a:avLst/>
          </a:prstGeom>
        </p:spPr>
      </p:pic>
      <p:cxnSp>
        <p:nvCxnSpPr>
          <p:cNvPr id="12" name="Straight Connector 11">
            <a:extLst>
              <a:ext uri="{FF2B5EF4-FFF2-40B4-BE49-F238E27FC236}">
                <a16:creationId xmlns:a16="http://schemas.microsoft.com/office/drawing/2014/main" id="{CC0B1B40-7A94-AA43-ABF9-255806B66D72}"/>
              </a:ext>
            </a:extLst>
          </p:cNvPr>
          <p:cNvCxnSpPr>
            <a:cxnSpLocks/>
          </p:cNvCxnSpPr>
          <p:nvPr/>
        </p:nvCxnSpPr>
        <p:spPr>
          <a:xfrm>
            <a:off x="2411079" y="1800784"/>
            <a:ext cx="0" cy="77096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F33867-E597-3E49-B429-87577AEE0D94}"/>
              </a:ext>
            </a:extLst>
          </p:cNvPr>
          <p:cNvCxnSpPr>
            <a:cxnSpLocks/>
          </p:cNvCxnSpPr>
          <p:nvPr/>
        </p:nvCxnSpPr>
        <p:spPr>
          <a:xfrm>
            <a:off x="2984820" y="4034118"/>
            <a:ext cx="0" cy="50090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958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F91BC-6BD3-8745-AD3E-C41C5D87DBB9}"/>
              </a:ext>
            </a:extLst>
          </p:cNvPr>
          <p:cNvSpPr>
            <a:spLocks noGrp="1"/>
          </p:cNvSpPr>
          <p:nvPr>
            <p:ph type="title"/>
          </p:nvPr>
        </p:nvSpPr>
        <p:spPr/>
        <p:txBody>
          <a:bodyPr/>
          <a:lstStyle/>
          <a:p>
            <a:r>
              <a:rPr lang="en-US" dirty="0"/>
              <a:t>Your turn to practice</a:t>
            </a:r>
          </a:p>
        </p:txBody>
      </p:sp>
      <p:sp>
        <p:nvSpPr>
          <p:cNvPr id="3" name="Text Placeholder 2">
            <a:extLst>
              <a:ext uri="{FF2B5EF4-FFF2-40B4-BE49-F238E27FC236}">
                <a16:creationId xmlns:a16="http://schemas.microsoft.com/office/drawing/2014/main" id="{E316EC02-7675-2B40-B074-011E4B8AE4FE}"/>
              </a:ext>
            </a:extLst>
          </p:cNvPr>
          <p:cNvSpPr>
            <a:spLocks noGrp="1"/>
          </p:cNvSpPr>
          <p:nvPr>
            <p:ph type="body" idx="1"/>
          </p:nvPr>
        </p:nvSpPr>
        <p:spPr>
          <a:xfrm>
            <a:off x="1000664" y="904126"/>
            <a:ext cx="8017223" cy="291120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count(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 item)</a:t>
            </a:r>
            <a:r>
              <a:rPr lang="en-US" sz="2000" dirty="0"/>
              <a:t> that counts how many times </a:t>
            </a:r>
            <a:r>
              <a:rPr lang="en-US" sz="2000" dirty="0">
                <a:latin typeface="Courier New" panose="02070309020205020404" pitchFamily="49" charset="0"/>
                <a:cs typeface="Courier New" panose="02070309020205020404" pitchFamily="49" charset="0"/>
              </a:rPr>
              <a:t>item</a:t>
            </a:r>
            <a:r>
              <a:rPr lang="en-US" sz="2000" dirty="0"/>
              <a:t>  occurs in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a:p>
            <a:r>
              <a:rPr lang="en-US" sz="1800" dirty="0"/>
              <a:t>For example, </a:t>
            </a:r>
            <a:r>
              <a:rPr lang="en-US" sz="1800" dirty="0">
                <a:latin typeface="Courier New" panose="02070309020205020404" pitchFamily="49" charset="0"/>
                <a:cs typeface="Courier New" panose="02070309020205020404" pitchFamily="49" charset="0"/>
              </a:rPr>
              <a:t>count([“apples”, “juice”, “apples”], “apples”)</a:t>
            </a:r>
            <a:r>
              <a:rPr lang="en-US" sz="1800" dirty="0">
                <a:latin typeface="+mj-lt"/>
                <a:cs typeface="Courier New" panose="02070309020205020404" pitchFamily="49" charset="0"/>
              </a:rPr>
              <a:t> </a:t>
            </a:r>
            <a:r>
              <a:rPr lang="en-US" sz="1800" dirty="0"/>
              <a:t>should return 2</a:t>
            </a:r>
          </a:p>
        </p:txBody>
      </p:sp>
      <p:sp>
        <p:nvSpPr>
          <p:cNvPr id="5" name="Action Button: Forward or Next 4">
            <a:hlinkClick r:id="" action="ppaction://hlinkshowjump?jump=nextslide" highlightClick="1"/>
            <a:extLst>
              <a:ext uri="{FF2B5EF4-FFF2-40B4-BE49-F238E27FC236}">
                <a16:creationId xmlns:a16="http://schemas.microsoft.com/office/drawing/2014/main" id="{E835A844-C583-114A-9D7B-9314BCEF7F0D}"/>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33BFBFE-DB24-2C45-AC1F-2E21712F54F9}"/>
              </a:ext>
            </a:extLst>
          </p:cNvPr>
          <p:cNvPicPr>
            <a:picLocks noChangeAspect="1"/>
          </p:cNvPicPr>
          <p:nvPr/>
        </p:nvPicPr>
        <p:blipFill>
          <a:blip r:embed="rId2"/>
          <a:stretch>
            <a:fillRect/>
          </a:stretch>
        </p:blipFill>
        <p:spPr>
          <a:xfrm>
            <a:off x="534320" y="2469864"/>
            <a:ext cx="8143336" cy="2337184"/>
          </a:xfrm>
          <a:prstGeom prst="rect">
            <a:avLst/>
          </a:prstGeom>
        </p:spPr>
      </p:pic>
    </p:spTree>
    <p:extLst>
      <p:ext uri="{BB962C8B-B14F-4D97-AF65-F5344CB8AC3E}">
        <p14:creationId xmlns:p14="http://schemas.microsoft.com/office/powerpoint/2010/main" val="5144500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AEED3-0321-A94F-8C88-D5F6586B6326}"/>
              </a:ext>
            </a:extLst>
          </p:cNvPr>
          <p:cNvSpPr>
            <a:spLocks noGrp="1"/>
          </p:cNvSpPr>
          <p:nvPr>
            <p:ph type="title"/>
          </p:nvPr>
        </p:nvSpPr>
        <p:spPr/>
        <p:txBody>
          <a:bodyPr/>
          <a:lstStyle/>
          <a:p>
            <a:r>
              <a:rPr lang="en-US" dirty="0"/>
              <a:t>What have we learned about </a:t>
            </a:r>
            <a:r>
              <a:rPr lang="en-US" i="1" dirty="0"/>
              <a:t>if</a:t>
            </a:r>
            <a:r>
              <a:rPr lang="en-US" dirty="0"/>
              <a:t> statements?</a:t>
            </a:r>
          </a:p>
        </p:txBody>
      </p:sp>
      <p:sp>
        <p:nvSpPr>
          <p:cNvPr id="3" name="Text Placeholder 2">
            <a:extLst>
              <a:ext uri="{FF2B5EF4-FFF2-40B4-BE49-F238E27FC236}">
                <a16:creationId xmlns:a16="http://schemas.microsoft.com/office/drawing/2014/main" id="{42F642D9-38E7-9F46-9872-33E74CC2A55B}"/>
              </a:ext>
            </a:extLst>
          </p:cNvPr>
          <p:cNvSpPr>
            <a:spLocks noGrp="1"/>
          </p:cNvSpPr>
          <p:nvPr>
            <p:ph type="body" idx="1"/>
          </p:nvPr>
        </p:nvSpPr>
        <p:spPr>
          <a:xfrm>
            <a:off x="968731" y="1116150"/>
            <a:ext cx="8102117" cy="2911200"/>
          </a:xfrm>
        </p:spPr>
        <p:txBody>
          <a:bodyPr/>
          <a:lstStyle/>
          <a:p>
            <a:r>
              <a:rPr lang="en-US" sz="2000" dirty="0"/>
              <a:t>You can use an </a:t>
            </a:r>
            <a:r>
              <a:rPr lang="en-US" sz="2000" i="1" dirty="0">
                <a:solidFill>
                  <a:srgbClr val="FFFF00"/>
                </a:solidFill>
              </a:rPr>
              <a:t>if</a:t>
            </a:r>
            <a:r>
              <a:rPr lang="en-US" sz="2000" dirty="0">
                <a:solidFill>
                  <a:srgbClr val="FFFF00"/>
                </a:solidFill>
              </a:rPr>
              <a:t> statement </a:t>
            </a:r>
            <a:r>
              <a:rPr lang="en-US" sz="2000" dirty="0"/>
              <a:t>to execute code based on a condition</a:t>
            </a:r>
          </a:p>
          <a:p>
            <a:r>
              <a:rPr lang="en-US" sz="2000" dirty="0"/>
              <a:t>An </a:t>
            </a:r>
            <a:r>
              <a:rPr lang="en-US" sz="2000" i="1" dirty="0"/>
              <a:t>if</a:t>
            </a:r>
            <a:r>
              <a:rPr lang="en-US" sz="2000" dirty="0"/>
              <a:t> statement may have an “</a:t>
            </a:r>
            <a:r>
              <a:rPr lang="en-US" sz="2000" i="1" dirty="0">
                <a:solidFill>
                  <a:srgbClr val="FFFF00"/>
                </a:solidFill>
              </a:rPr>
              <a:t>else</a:t>
            </a:r>
            <a:r>
              <a:rPr lang="en-US" sz="2000" dirty="0"/>
              <a:t>” part (but not required)</a:t>
            </a:r>
          </a:p>
          <a:p>
            <a:r>
              <a:rPr lang="en-US" sz="2000" dirty="0"/>
              <a:t>You have to get indentation just so</a:t>
            </a:r>
          </a:p>
          <a:p>
            <a:r>
              <a:rPr lang="en-US" sz="2000" dirty="0"/>
              <a:t>You can use </a:t>
            </a:r>
            <a:r>
              <a:rPr lang="en-US" sz="2000" dirty="0">
                <a:solidFill>
                  <a:srgbClr val="FFFF00"/>
                </a:solidFill>
                <a:latin typeface="Courier New" panose="02070309020205020404" pitchFamily="49" charset="0"/>
                <a:cs typeface="Courier New" panose="02070309020205020404" pitchFamily="49" charset="0"/>
              </a:rPr>
              <a:t>!=</a:t>
            </a:r>
            <a:r>
              <a:rPr lang="en-US" sz="2000" dirty="0"/>
              <a:t> to test if two values are different</a:t>
            </a:r>
          </a:p>
          <a:p>
            <a:r>
              <a:rPr lang="en-US" sz="2000" dirty="0"/>
              <a:t>You can use </a:t>
            </a:r>
            <a:r>
              <a:rPr lang="en-US" sz="2000" dirty="0">
                <a:solidFill>
                  <a:srgbClr val="FFFF00"/>
                </a:solidFill>
                <a:latin typeface="Courier New" panose="02070309020205020404" pitchFamily="49" charset="0"/>
                <a:cs typeface="Courier New" panose="02070309020205020404" pitchFamily="49" charset="0"/>
              </a:rPr>
              <a:t>==</a:t>
            </a:r>
            <a:r>
              <a:rPr lang="en-US" sz="2000" dirty="0"/>
              <a:t> to test if two values are the same</a:t>
            </a:r>
          </a:p>
          <a:p>
            <a:r>
              <a:rPr lang="en-US" sz="2000" dirty="0"/>
              <a:t>Do not confuse </a:t>
            </a:r>
            <a:r>
              <a:rPr lang="en-US" sz="2000" dirty="0">
                <a:solidFill>
                  <a:srgbClr val="FFFF00"/>
                </a:solidFill>
              </a:rPr>
              <a:t>==</a:t>
            </a:r>
            <a:r>
              <a:rPr lang="en-US" sz="2000" dirty="0"/>
              <a:t> and </a:t>
            </a:r>
            <a:r>
              <a:rPr lang="en-US" sz="2000" dirty="0">
                <a:solidFill>
                  <a:srgbClr val="FFFF00"/>
                </a:solidFill>
              </a:rPr>
              <a:t>=</a:t>
            </a:r>
          </a:p>
          <a:p>
            <a:r>
              <a:rPr lang="en-US" sz="2000" dirty="0"/>
              <a:t>By the way, </a:t>
            </a:r>
            <a:r>
              <a:rPr lang="en-US" sz="2000" dirty="0">
                <a:solidFill>
                  <a:srgbClr val="FFFF00"/>
                </a:solidFill>
              </a:rPr>
              <a:t>==</a:t>
            </a:r>
            <a:r>
              <a:rPr lang="en-US" sz="2000" dirty="0"/>
              <a:t> and </a:t>
            </a:r>
            <a:r>
              <a:rPr lang="en-US" sz="2000" dirty="0">
                <a:solidFill>
                  <a:srgbClr val="FFFF00"/>
                </a:solidFill>
              </a:rPr>
              <a:t>!=</a:t>
            </a:r>
            <a:r>
              <a:rPr lang="en-US" sz="2000" dirty="0"/>
              <a:t> work on numbers, strings, and even lists</a:t>
            </a:r>
          </a:p>
        </p:txBody>
      </p:sp>
    </p:spTree>
    <p:extLst>
      <p:ext uri="{BB962C8B-B14F-4D97-AF65-F5344CB8AC3E}">
        <p14:creationId xmlns:p14="http://schemas.microsoft.com/office/powerpoint/2010/main" val="22053091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C86095-A5E0-EE4D-A0DB-E837F56B126F}"/>
              </a:ext>
            </a:extLst>
          </p:cNvPr>
          <p:cNvSpPr>
            <a:spLocks noGrp="1"/>
          </p:cNvSpPr>
          <p:nvPr>
            <p:ph type="title"/>
          </p:nvPr>
        </p:nvSpPr>
        <p:spPr/>
        <p:txBody>
          <a:bodyPr/>
          <a:lstStyle/>
          <a:p>
            <a:r>
              <a:rPr lang="en-US" dirty="0"/>
              <a:t>Programs with multiple functions</a:t>
            </a:r>
          </a:p>
        </p:txBody>
      </p:sp>
    </p:spTree>
    <p:extLst>
      <p:ext uri="{BB962C8B-B14F-4D97-AF65-F5344CB8AC3E}">
        <p14:creationId xmlns:p14="http://schemas.microsoft.com/office/powerpoint/2010/main" val="6702764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80533C-8659-9841-9B26-23B6069C9ED8}"/>
              </a:ext>
            </a:extLst>
          </p:cNvPr>
          <p:cNvSpPr>
            <a:spLocks noGrp="1"/>
          </p:cNvSpPr>
          <p:nvPr>
            <p:ph type="title"/>
          </p:nvPr>
        </p:nvSpPr>
        <p:spPr/>
        <p:txBody>
          <a:bodyPr/>
          <a:lstStyle/>
          <a:p>
            <a:r>
              <a:rPr lang="en-US" dirty="0"/>
              <a:t>How to write difficult programs</a:t>
            </a:r>
          </a:p>
        </p:txBody>
      </p:sp>
      <p:sp>
        <p:nvSpPr>
          <p:cNvPr id="4" name="Text Placeholder 3">
            <a:extLst>
              <a:ext uri="{FF2B5EF4-FFF2-40B4-BE49-F238E27FC236}">
                <a16:creationId xmlns:a16="http://schemas.microsoft.com/office/drawing/2014/main" id="{7ABA670E-8001-B047-8432-4EC03E028002}"/>
              </a:ext>
            </a:extLst>
          </p:cNvPr>
          <p:cNvSpPr>
            <a:spLocks noGrp="1"/>
          </p:cNvSpPr>
          <p:nvPr>
            <p:ph type="body" idx="1"/>
          </p:nvPr>
        </p:nvSpPr>
        <p:spPr>
          <a:xfrm>
            <a:off x="1332005" y="904126"/>
            <a:ext cx="6612923" cy="2911200"/>
          </a:xfrm>
        </p:spPr>
        <p:txBody>
          <a:bodyPr/>
          <a:lstStyle/>
          <a:p>
            <a:pPr marL="146050" indent="0">
              <a:buNone/>
            </a:pPr>
            <a:r>
              <a:rPr lang="en-US" sz="1600" dirty="0">
                <a:solidFill>
                  <a:srgbClr val="FFFF00"/>
                </a:solidFill>
              </a:rPr>
              <a:t>Split program into multiple functions!</a:t>
            </a:r>
          </a:p>
          <a:p>
            <a:r>
              <a:rPr lang="en-US" sz="1600" dirty="0"/>
              <a:t>Write a </a:t>
            </a:r>
            <a:r>
              <a:rPr lang="en-US" sz="1600" dirty="0">
                <a:latin typeface="Courier New" panose="02070309020205020404" pitchFamily="49" charset="0"/>
                <a:cs typeface="Courier New" panose="02070309020205020404" pitchFamily="49" charset="0"/>
              </a:rPr>
              <a:t>function shop(</a:t>
            </a:r>
            <a:r>
              <a:rPr lang="en-US" sz="1600" dirty="0" err="1">
                <a:latin typeface="Courier New" panose="02070309020205020404" pitchFamily="49" charset="0"/>
                <a:cs typeface="Courier New" panose="02070309020205020404" pitchFamily="49" charset="0"/>
              </a:rPr>
              <a:t>Lst</a:t>
            </a:r>
            <a:r>
              <a:rPr lang="en-US" sz="1600" dirty="0">
                <a:latin typeface="Courier New" panose="02070309020205020404" pitchFamily="49" charset="0"/>
                <a:cs typeface="Courier New" panose="02070309020205020404" pitchFamily="49" charset="0"/>
              </a:rPr>
              <a:t>,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a:t>
            </a:r>
            <a:r>
              <a:rPr lang="en-US" sz="1600" dirty="0">
                <a:latin typeface="+mj-lt"/>
                <a:cs typeface="Courier New" panose="02070309020205020404" pitchFamily="49" charset="0"/>
              </a:rPr>
              <a:t> </a:t>
            </a:r>
            <a:r>
              <a:rPr lang="en-US" sz="1600" dirty="0"/>
              <a:t>that returns the string 	</a:t>
            </a:r>
            <a:r>
              <a:rPr lang="en-US" sz="1600" dirty="0">
                <a:latin typeface="Courier New" panose="02070309020205020404" pitchFamily="49" charset="0"/>
                <a:cs typeface="Courier New" panose="02070309020205020404" pitchFamily="49" charset="0"/>
              </a:rPr>
              <a:t>“we have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 </a:t>
            </a:r>
            <a:r>
              <a:rPr lang="en-US" sz="1600" dirty="0"/>
              <a:t>if </a:t>
            </a:r>
            <a:r>
              <a:rPr lang="en-US" sz="1600" dirty="0">
                <a:latin typeface="Courier New" panose="02070309020205020404" pitchFamily="49" charset="0"/>
                <a:cs typeface="Courier New" panose="02070309020205020404" pitchFamily="49" charset="0"/>
              </a:rPr>
              <a:t>item</a:t>
            </a:r>
            <a:r>
              <a:rPr lang="en-US" sz="1600" dirty="0"/>
              <a:t> is in </a:t>
            </a:r>
            <a:r>
              <a:rPr lang="en-US" sz="1600" dirty="0" err="1">
                <a:latin typeface="Courier New" panose="02070309020205020404" pitchFamily="49" charset="0"/>
                <a:cs typeface="Courier New" panose="02070309020205020404" pitchFamily="49" charset="0"/>
              </a:rPr>
              <a:t>Lst</a:t>
            </a:r>
            <a:r>
              <a:rPr lang="en-US" sz="1600" dirty="0"/>
              <a:t>, or</a:t>
            </a:r>
          </a:p>
          <a:p>
            <a:pPr marL="146050" indent="0">
              <a:buNone/>
            </a:pPr>
            <a:r>
              <a:rPr lang="en-US" sz="1600" dirty="0">
                <a:latin typeface="Courier New" panose="02070309020205020404" pitchFamily="49" charset="0"/>
                <a:cs typeface="Courier New" panose="02070309020205020404" pitchFamily="49" charset="0"/>
              </a:rPr>
              <a:t>	“we need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a:t>
            </a:r>
            <a:r>
              <a:rPr lang="en-US" sz="1600" dirty="0">
                <a:latin typeface="+mj-lt"/>
                <a:cs typeface="Courier New" panose="02070309020205020404" pitchFamily="49" charset="0"/>
              </a:rPr>
              <a:t>  </a:t>
            </a:r>
            <a:r>
              <a:rPr lang="en-US" sz="1600" dirty="0"/>
              <a:t>if not</a:t>
            </a:r>
          </a:p>
          <a:p>
            <a:pPr marL="146050" indent="0">
              <a:buNone/>
            </a:pPr>
            <a:endParaRPr lang="en-US" sz="1600" dirty="0"/>
          </a:p>
          <a:p>
            <a:pPr marL="146050" indent="0">
              <a:buNone/>
            </a:pPr>
            <a:r>
              <a:rPr lang="en-US" sz="1600" dirty="0"/>
              <a:t>	For example:  </a:t>
            </a:r>
            <a:r>
              <a:rPr lang="en-US" sz="1600" dirty="0">
                <a:latin typeface="Courier New" panose="02070309020205020404" pitchFamily="49" charset="0"/>
                <a:cs typeface="Courier New" panose="02070309020205020404" pitchFamily="49" charset="0"/>
              </a:rPr>
              <a:t>shop(groceries, “rice”)</a:t>
            </a:r>
            <a:r>
              <a:rPr lang="en-US" sz="1600" dirty="0">
                <a:latin typeface="+mj-lt"/>
                <a:cs typeface="Courier New" panose="02070309020205020404" pitchFamily="49" charset="0"/>
              </a:rPr>
              <a:t> </a:t>
            </a:r>
            <a:r>
              <a:rPr lang="en-US" sz="1600" dirty="0"/>
              <a:t>returns</a:t>
            </a:r>
          </a:p>
          <a:p>
            <a:pPr marL="146050" indent="0">
              <a:buNone/>
            </a:pPr>
            <a:r>
              <a:rPr lang="en-US" sz="1600" dirty="0">
                <a:latin typeface="Courier New" panose="02070309020205020404" pitchFamily="49" charset="0"/>
                <a:cs typeface="Courier New" panose="02070309020205020404" pitchFamily="49" charset="0"/>
              </a:rPr>
              <a:t>	“we have rice” </a:t>
            </a:r>
            <a:r>
              <a:rPr lang="en-US" sz="1600" dirty="0"/>
              <a:t>if </a:t>
            </a:r>
            <a:r>
              <a:rPr lang="en-US" sz="1600" dirty="0">
                <a:latin typeface="Courier New" panose="02070309020205020404" pitchFamily="49" charset="0"/>
                <a:cs typeface="Courier New" panose="02070309020205020404" pitchFamily="49" charset="0"/>
              </a:rPr>
              <a:t>”rice” </a:t>
            </a:r>
            <a:r>
              <a:rPr lang="en-US" sz="1600" dirty="0"/>
              <a:t>is in groceries</a:t>
            </a:r>
          </a:p>
          <a:p>
            <a:pPr marL="146050" indent="0">
              <a:buNone/>
            </a:pPr>
            <a:endParaRPr lang="en-US" dirty="0"/>
          </a:p>
        </p:txBody>
      </p:sp>
    </p:spTree>
    <p:extLst>
      <p:ext uri="{BB962C8B-B14F-4D97-AF65-F5344CB8AC3E}">
        <p14:creationId xmlns:p14="http://schemas.microsoft.com/office/powerpoint/2010/main" val="42199417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80533C-8659-9841-9B26-23B6069C9ED8}"/>
              </a:ext>
            </a:extLst>
          </p:cNvPr>
          <p:cNvSpPr>
            <a:spLocks noGrp="1"/>
          </p:cNvSpPr>
          <p:nvPr>
            <p:ph type="title"/>
          </p:nvPr>
        </p:nvSpPr>
        <p:spPr/>
        <p:txBody>
          <a:bodyPr/>
          <a:lstStyle/>
          <a:p>
            <a:r>
              <a:rPr lang="en-US" dirty="0"/>
              <a:t>How to write difficult programs</a:t>
            </a:r>
          </a:p>
        </p:txBody>
      </p:sp>
      <p:sp>
        <p:nvSpPr>
          <p:cNvPr id="4" name="Text Placeholder 3">
            <a:extLst>
              <a:ext uri="{FF2B5EF4-FFF2-40B4-BE49-F238E27FC236}">
                <a16:creationId xmlns:a16="http://schemas.microsoft.com/office/drawing/2014/main" id="{7ABA670E-8001-B047-8432-4EC03E028002}"/>
              </a:ext>
            </a:extLst>
          </p:cNvPr>
          <p:cNvSpPr>
            <a:spLocks noGrp="1"/>
          </p:cNvSpPr>
          <p:nvPr>
            <p:ph type="body" idx="1"/>
          </p:nvPr>
        </p:nvSpPr>
        <p:spPr>
          <a:xfrm>
            <a:off x="1372782" y="757477"/>
            <a:ext cx="6612923" cy="2911200"/>
          </a:xfrm>
        </p:spPr>
        <p:txBody>
          <a:bodyPr/>
          <a:lstStyle/>
          <a:p>
            <a:pPr marL="146050" indent="0">
              <a:buNone/>
            </a:pPr>
            <a:r>
              <a:rPr lang="en-US" sz="1600" dirty="0">
                <a:solidFill>
                  <a:srgbClr val="FFFF00"/>
                </a:solidFill>
              </a:rPr>
              <a:t>Split program into multiple functions!</a:t>
            </a:r>
          </a:p>
          <a:p>
            <a:r>
              <a:rPr lang="en-US" sz="1600" dirty="0"/>
              <a:t>Write a </a:t>
            </a:r>
            <a:r>
              <a:rPr lang="en-US" sz="1600" dirty="0">
                <a:latin typeface="Courier New" panose="02070309020205020404" pitchFamily="49" charset="0"/>
                <a:cs typeface="Courier New" panose="02070309020205020404" pitchFamily="49" charset="0"/>
              </a:rPr>
              <a:t>function shop(</a:t>
            </a:r>
            <a:r>
              <a:rPr lang="en-US" sz="1600" dirty="0" err="1">
                <a:latin typeface="Courier New" panose="02070309020205020404" pitchFamily="49" charset="0"/>
                <a:cs typeface="Courier New" panose="02070309020205020404" pitchFamily="49" charset="0"/>
              </a:rPr>
              <a:t>Lst</a:t>
            </a:r>
            <a:r>
              <a:rPr lang="en-US" sz="1600" dirty="0">
                <a:latin typeface="Courier New" panose="02070309020205020404" pitchFamily="49" charset="0"/>
                <a:cs typeface="Courier New" panose="02070309020205020404" pitchFamily="49" charset="0"/>
              </a:rPr>
              <a:t>,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a:t>
            </a:r>
            <a:r>
              <a:rPr lang="en-US" sz="1600" dirty="0">
                <a:latin typeface="+mj-lt"/>
                <a:cs typeface="Courier New" panose="02070309020205020404" pitchFamily="49" charset="0"/>
              </a:rPr>
              <a:t> </a:t>
            </a:r>
            <a:r>
              <a:rPr lang="en-US" sz="1600" dirty="0"/>
              <a:t>that returns the string </a:t>
            </a:r>
            <a:r>
              <a:rPr lang="en-US" sz="1600" dirty="0">
                <a:latin typeface="Courier New" panose="02070309020205020404" pitchFamily="49" charset="0"/>
                <a:cs typeface="Courier New" panose="02070309020205020404" pitchFamily="49" charset="0"/>
              </a:rPr>
              <a:t>“we have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 </a:t>
            </a:r>
            <a:r>
              <a:rPr lang="en-US" sz="1600" dirty="0"/>
              <a:t>if </a:t>
            </a:r>
            <a:r>
              <a:rPr lang="en-US" sz="1600" dirty="0">
                <a:latin typeface="Courier New" panose="02070309020205020404" pitchFamily="49" charset="0"/>
                <a:cs typeface="Courier New" panose="02070309020205020404" pitchFamily="49" charset="0"/>
              </a:rPr>
              <a:t>item</a:t>
            </a:r>
            <a:r>
              <a:rPr lang="en-US" sz="1600" dirty="0"/>
              <a:t> is in </a:t>
            </a:r>
            <a:r>
              <a:rPr lang="en-US" sz="1600" dirty="0" err="1">
                <a:latin typeface="Courier New" panose="02070309020205020404" pitchFamily="49" charset="0"/>
                <a:cs typeface="Courier New" panose="02070309020205020404" pitchFamily="49" charset="0"/>
              </a:rPr>
              <a:t>Lst</a:t>
            </a:r>
            <a:r>
              <a:rPr lang="en-US" sz="1600" dirty="0"/>
              <a:t>, or </a:t>
            </a:r>
            <a:r>
              <a:rPr lang="en-US" sz="1600" dirty="0">
                <a:latin typeface="Courier New" panose="02070309020205020404" pitchFamily="49" charset="0"/>
                <a:cs typeface="Courier New" panose="02070309020205020404" pitchFamily="49" charset="0"/>
              </a:rPr>
              <a:t>“we need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 </a:t>
            </a:r>
            <a:r>
              <a:rPr lang="en-US" sz="1600" dirty="0"/>
              <a:t> if not</a:t>
            </a:r>
          </a:p>
          <a:p>
            <a:pPr marL="146050" indent="0">
              <a:buNone/>
            </a:pPr>
            <a:endParaRPr lang="en-US" dirty="0"/>
          </a:p>
        </p:txBody>
      </p:sp>
      <p:pic>
        <p:nvPicPr>
          <p:cNvPr id="2" name="Picture 1">
            <a:extLst>
              <a:ext uri="{FF2B5EF4-FFF2-40B4-BE49-F238E27FC236}">
                <a16:creationId xmlns:a16="http://schemas.microsoft.com/office/drawing/2014/main" id="{B8ED36F4-7C2C-F243-BFF7-227CA0F5208A}"/>
              </a:ext>
            </a:extLst>
          </p:cNvPr>
          <p:cNvPicPr>
            <a:picLocks noChangeAspect="1"/>
          </p:cNvPicPr>
          <p:nvPr/>
        </p:nvPicPr>
        <p:blipFill>
          <a:blip r:embed="rId2"/>
          <a:stretch>
            <a:fillRect/>
          </a:stretch>
        </p:blipFill>
        <p:spPr>
          <a:xfrm>
            <a:off x="1113293" y="1798293"/>
            <a:ext cx="7083902" cy="3137507"/>
          </a:xfrm>
          <a:prstGeom prst="rect">
            <a:avLst/>
          </a:prstGeom>
        </p:spPr>
      </p:pic>
    </p:spTree>
    <p:extLst>
      <p:ext uri="{BB962C8B-B14F-4D97-AF65-F5344CB8AC3E}">
        <p14:creationId xmlns:p14="http://schemas.microsoft.com/office/powerpoint/2010/main" val="32287504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5BC82-8404-AD47-BE9F-7B04D280A570}"/>
              </a:ext>
            </a:extLst>
          </p:cNvPr>
          <p:cNvSpPr>
            <a:spLocks noGrp="1"/>
          </p:cNvSpPr>
          <p:nvPr>
            <p:ph type="title"/>
          </p:nvPr>
        </p:nvSpPr>
        <p:spPr/>
        <p:txBody>
          <a:bodyPr/>
          <a:lstStyle/>
          <a:p>
            <a:r>
              <a:rPr lang="en-US" dirty="0"/>
              <a:t>Practice writing a difficult program</a:t>
            </a:r>
          </a:p>
        </p:txBody>
      </p:sp>
      <p:sp>
        <p:nvSpPr>
          <p:cNvPr id="3" name="Text Placeholder 2">
            <a:extLst>
              <a:ext uri="{FF2B5EF4-FFF2-40B4-BE49-F238E27FC236}">
                <a16:creationId xmlns:a16="http://schemas.microsoft.com/office/drawing/2014/main" id="{2BB18DC3-1289-3F45-BB73-BBF4F6991EA7}"/>
              </a:ext>
            </a:extLst>
          </p:cNvPr>
          <p:cNvSpPr>
            <a:spLocks noGrp="1"/>
          </p:cNvSpPr>
          <p:nvPr>
            <p:ph type="body" idx="1"/>
          </p:nvPr>
        </p:nvSpPr>
        <p:spPr>
          <a:xfrm>
            <a:off x="940778" y="720496"/>
            <a:ext cx="7983414" cy="2911200"/>
          </a:xfrm>
        </p:spPr>
        <p:txBody>
          <a:bodyPr/>
          <a:lstStyle/>
          <a:p>
            <a:pPr marL="146050" indent="0">
              <a:buNone/>
            </a:pPr>
            <a:r>
              <a:rPr lang="en-US" sz="1600" dirty="0"/>
              <a:t>Write a function </a:t>
            </a:r>
            <a:r>
              <a:rPr lang="en-US" sz="1600" dirty="0">
                <a:latin typeface="Courier New" panose="02070309020205020404" pitchFamily="49" charset="0"/>
                <a:cs typeface="Courier New" panose="02070309020205020404" pitchFamily="49" charset="0"/>
              </a:rPr>
              <a:t>intersect(Lst1, Lst2)</a:t>
            </a:r>
            <a:r>
              <a:rPr lang="en-US" sz="1600" dirty="0">
                <a:latin typeface="+mj-lt"/>
                <a:cs typeface="Courier New" panose="02070309020205020404" pitchFamily="49" charset="0"/>
              </a:rPr>
              <a:t> </a:t>
            </a:r>
            <a:r>
              <a:rPr lang="en-US" sz="1600" dirty="0"/>
              <a:t>that returns the intersection of lists </a:t>
            </a:r>
            <a:r>
              <a:rPr lang="en-US" sz="1600" dirty="0">
                <a:latin typeface="Courier New" panose="02070309020205020404" pitchFamily="49" charset="0"/>
                <a:cs typeface="Courier New" panose="02070309020205020404" pitchFamily="49" charset="0"/>
              </a:rPr>
              <a:t>Lst1</a:t>
            </a:r>
            <a:r>
              <a:rPr lang="en-US" sz="1600" dirty="0"/>
              <a:t> and </a:t>
            </a:r>
            <a:r>
              <a:rPr lang="en-US" sz="1600" dirty="0">
                <a:latin typeface="Courier New" panose="02070309020205020404" pitchFamily="49" charset="0"/>
                <a:cs typeface="Courier New" panose="02070309020205020404" pitchFamily="49" charset="0"/>
              </a:rPr>
              <a:t>Lst2</a:t>
            </a:r>
            <a:r>
              <a:rPr lang="en-US" sz="1600" dirty="0"/>
              <a:t> (a list of the elements that are in both lists).</a:t>
            </a:r>
          </a:p>
          <a:p>
            <a:r>
              <a:rPr lang="en-US" sz="1600" dirty="0"/>
              <a:t>You can again use the </a:t>
            </a:r>
            <a:r>
              <a:rPr lang="en-US" sz="1600" dirty="0">
                <a:latin typeface="Courier New" panose="02070309020205020404" pitchFamily="49" charset="0"/>
                <a:cs typeface="Courier New" panose="02070309020205020404" pitchFamily="49" charset="0"/>
              </a:rPr>
              <a:t>count(list, item)</a:t>
            </a:r>
            <a:r>
              <a:rPr lang="en-US" sz="1600" dirty="0">
                <a:latin typeface="+mn-lt"/>
                <a:cs typeface="Courier New" panose="02070309020205020404" pitchFamily="49" charset="0"/>
              </a:rPr>
              <a:t> </a:t>
            </a:r>
            <a:r>
              <a:rPr lang="en-US" sz="1600" dirty="0"/>
              <a:t>function to simplify the task</a:t>
            </a:r>
          </a:p>
        </p:txBody>
      </p:sp>
      <p:sp>
        <p:nvSpPr>
          <p:cNvPr id="4" name="Action Button: Forward or Next 3">
            <a:hlinkClick r:id="" action="ppaction://hlinkshowjump?jump=nextslide" highlightClick="1"/>
            <a:extLst>
              <a:ext uri="{FF2B5EF4-FFF2-40B4-BE49-F238E27FC236}">
                <a16:creationId xmlns:a16="http://schemas.microsoft.com/office/drawing/2014/main" id="{CF891C3A-FA71-EA47-898C-BB63C021FDB7}"/>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FA02D61-E532-8944-89D3-35F7524D770D}"/>
              </a:ext>
            </a:extLst>
          </p:cNvPr>
          <p:cNvPicPr>
            <a:picLocks noChangeAspect="1"/>
          </p:cNvPicPr>
          <p:nvPr/>
        </p:nvPicPr>
        <p:blipFill>
          <a:blip r:embed="rId2"/>
          <a:stretch>
            <a:fillRect/>
          </a:stretch>
        </p:blipFill>
        <p:spPr>
          <a:xfrm>
            <a:off x="1186962" y="1703514"/>
            <a:ext cx="6869580" cy="3232285"/>
          </a:xfrm>
          <a:prstGeom prst="rect">
            <a:avLst/>
          </a:prstGeom>
        </p:spPr>
      </p:pic>
    </p:spTree>
    <p:extLst>
      <p:ext uri="{BB962C8B-B14F-4D97-AF65-F5344CB8AC3E}">
        <p14:creationId xmlns:p14="http://schemas.microsoft.com/office/powerpoint/2010/main" val="3344491709"/>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{FA99FAF2-4E89-6D4C-B960-F716B2F9216D}tf10001119</Template>
  <TotalTime>4263</TotalTime>
  <Words>4672</Words>
  <Application>Microsoft Macintosh PowerPoint</Application>
  <PresentationFormat>On-screen Show (16:9)</PresentationFormat>
  <Paragraphs>662</Paragraphs>
  <Slides>136</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136</vt:i4>
      </vt:variant>
    </vt:vector>
  </HeadingPairs>
  <TitlesOfParts>
    <vt:vector size="143" baseType="lpstr">
      <vt:lpstr>Cambria Math</vt:lpstr>
      <vt:lpstr>Arial</vt:lpstr>
      <vt:lpstr>Lato</vt:lpstr>
      <vt:lpstr>Courier New</vt:lpstr>
      <vt:lpstr>Montserrat</vt:lpstr>
      <vt:lpstr>Courier</vt:lpstr>
      <vt:lpstr>Focus</vt:lpstr>
      <vt:lpstr>For instructors</vt:lpstr>
      <vt:lpstr>Philosophy</vt:lpstr>
      <vt:lpstr>Outline and approximate schedule</vt:lpstr>
      <vt:lpstr>Eliminated</vt:lpstr>
      <vt:lpstr>We are teaching a subset of Python</vt:lpstr>
      <vt:lpstr>Intro  To  Python</vt:lpstr>
      <vt:lpstr>What is Python?</vt:lpstr>
      <vt:lpstr>Basic concept:  Functions</vt:lpstr>
      <vt:lpstr>Functions in Python</vt:lpstr>
      <vt:lpstr>Functions in Python</vt:lpstr>
      <vt:lpstr>Using Spyder</vt:lpstr>
      <vt:lpstr>Using Spyder</vt:lpstr>
      <vt:lpstr>Using Spyder</vt:lpstr>
      <vt:lpstr>Using Spyder</vt:lpstr>
      <vt:lpstr>Using Spyder</vt:lpstr>
      <vt:lpstr>Try the following (and take turns!):</vt:lpstr>
      <vt:lpstr>Now define functions yourself</vt:lpstr>
      <vt:lpstr>More time for  you to play</vt:lpstr>
      <vt:lpstr>Errors and Bugs….</vt:lpstr>
      <vt:lpstr>Indentation error </vt:lpstr>
      <vt:lpstr>Indentation error</vt:lpstr>
      <vt:lpstr>Syntax error</vt:lpstr>
      <vt:lpstr>Undefined name warning</vt:lpstr>
      <vt:lpstr>Remember:  Keep hitting that green triangle</vt:lpstr>
      <vt:lpstr>Tip: “commenting out functions”</vt:lpstr>
      <vt:lpstr>What have we learned so far?</vt:lpstr>
      <vt:lpstr>“Strings”</vt:lpstr>
      <vt:lpstr>Strings are fun!</vt:lpstr>
      <vt:lpstr>Functions with strings</vt:lpstr>
      <vt:lpstr>Now you try it (remember, take turns)</vt:lpstr>
      <vt:lpstr>String indexing</vt:lpstr>
      <vt:lpstr>String indexing</vt:lpstr>
      <vt:lpstr>String indexing</vt:lpstr>
      <vt:lpstr>Quiz</vt:lpstr>
      <vt:lpstr>Length of a string</vt:lpstr>
      <vt:lpstr>Function using len(str)</vt:lpstr>
      <vt:lpstr>What is your Code Afrique nickname?</vt:lpstr>
      <vt:lpstr>What have we learned about strings?</vt:lpstr>
      <vt:lpstr>Lists</vt:lpstr>
      <vt:lpstr>Examples of lists</vt:lpstr>
      <vt:lpstr>Examples of lists</vt:lpstr>
      <vt:lpstr>Examples of lists</vt:lpstr>
      <vt:lpstr>Example function with lists</vt:lpstr>
      <vt:lpstr>Example function with lists</vt:lpstr>
      <vt:lpstr>Try it out (and take turns!)</vt:lpstr>
      <vt:lpstr>What have we learned about lists?</vt:lpstr>
      <vt:lpstr>Variables </vt:lpstr>
      <vt:lpstr>How to keep a shopping list?</vt:lpstr>
      <vt:lpstr>How to keep a shopping list?</vt:lpstr>
      <vt:lpstr>Example: adding “rice” to the shopping list</vt:lpstr>
      <vt:lpstr>Example: adding “rice” to the shopping list</vt:lpstr>
      <vt:lpstr>Example: adding “rice” to the shopping list</vt:lpstr>
      <vt:lpstr>Example: adding “rice” to the shopping list</vt:lpstr>
      <vt:lpstr>Example: adding “rice” to the shopping list</vt:lpstr>
      <vt:lpstr>Using variables inside a function</vt:lpstr>
      <vt:lpstr>Make sure you get the indentation right!</vt:lpstr>
      <vt:lpstr>What have we learned about variables?</vt:lpstr>
      <vt:lpstr>Loops</vt:lpstr>
      <vt:lpstr>Doing something with each element of a list</vt:lpstr>
      <vt:lpstr>Doing something with each element of a list</vt:lpstr>
      <vt:lpstr>Loops in Python</vt:lpstr>
      <vt:lpstr>Loops in Python</vt:lpstr>
      <vt:lpstr>Loops in Python</vt:lpstr>
      <vt:lpstr>Loops in Python</vt:lpstr>
      <vt:lpstr>Loops in Python</vt:lpstr>
      <vt:lpstr>Executing a loop</vt:lpstr>
      <vt:lpstr>Executing a loop</vt:lpstr>
      <vt:lpstr>Executing a loop</vt:lpstr>
      <vt:lpstr>Executing a loop</vt:lpstr>
      <vt:lpstr>Executing a loop</vt:lpstr>
      <vt:lpstr>Executing a loop</vt:lpstr>
      <vt:lpstr>Executing a loop</vt:lpstr>
      <vt:lpstr>Write your own: below change product to sum That is, add all the items in the list together</vt:lpstr>
      <vt:lpstr>Example: write a function reverse(Lst) that reverses the elements in a list</vt:lpstr>
      <vt:lpstr>PowerPoint Presentation</vt:lpstr>
      <vt:lpstr>PowerPoint Presentation</vt:lpstr>
      <vt:lpstr>PowerPoint Presentation</vt:lpstr>
      <vt:lpstr>PowerPoint Presentation</vt:lpstr>
      <vt:lpstr>PowerPoint Presentation</vt:lpstr>
      <vt:lpstr>PowerPoint Presentation</vt:lpstr>
      <vt:lpstr>More practice with loops (remember: everybody gets a turn!)</vt:lpstr>
      <vt:lpstr>Working with ranges</vt:lpstr>
      <vt:lpstr>Working with ranges</vt:lpstr>
      <vt:lpstr>Your turn to practice with ranges</vt:lpstr>
      <vt:lpstr>What have we learned about loops?</vt:lpstr>
      <vt:lpstr>IF STATEMENTS</vt:lpstr>
      <vt:lpstr>What if you want to do something only sometimes?</vt:lpstr>
      <vt:lpstr>Correct indentation is important!</vt:lpstr>
      <vt:lpstr>Using if statements in for loops</vt:lpstr>
      <vt:lpstr>Testing for equality</vt:lpstr>
      <vt:lpstr>Correct indentation</vt:lpstr>
      <vt:lpstr>Incorrect indentations: what do these do?</vt:lpstr>
      <vt:lpstr>Incorrect indentations: what do these do?</vt:lpstr>
      <vt:lpstr>Your turn to practice</vt:lpstr>
      <vt:lpstr>What have we learned about if statements?</vt:lpstr>
      <vt:lpstr>Programs with multiple functions</vt:lpstr>
      <vt:lpstr>How to write difficult programs</vt:lpstr>
      <vt:lpstr>How to write difficult programs</vt:lpstr>
      <vt:lpstr>Practice writing a difficult program</vt:lpstr>
      <vt:lpstr>Just a little math before we go on </vt:lpstr>
      <vt:lpstr>Two types of numbers</vt:lpstr>
      <vt:lpstr>Division with integers and floating point numbers</vt:lpstr>
      <vt:lpstr>Same thing in Python</vt:lpstr>
      <vt:lpstr>Approaching Coding Questions</vt:lpstr>
      <vt:lpstr>A 3-Step Approach To Coding Problems</vt:lpstr>
      <vt:lpstr>Example</vt:lpstr>
      <vt:lpstr>Step 1:  Read the question carefully </vt:lpstr>
      <vt:lpstr>Step 2:  Design a solution in “English”</vt:lpstr>
      <vt:lpstr>Step 3: translate English into code</vt:lpstr>
      <vt:lpstr>Finally, test it out</vt:lpstr>
      <vt:lpstr>Time to practice</vt:lpstr>
      <vt:lpstr>A primer on conversion</vt:lpstr>
      <vt:lpstr>Strings and Numbers</vt:lpstr>
      <vt:lpstr>Strings and Numbers</vt:lpstr>
      <vt:lpstr>Converting integers to strings</vt:lpstr>
      <vt:lpstr>Input/Output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Give it a shot yourself   (and take turns!)</vt:lpstr>
      <vt:lpstr>Input/Output in a loop</vt:lpstr>
      <vt:lpstr>Input/Output in a loop</vt:lpstr>
      <vt:lpstr>Input/Output in a loop</vt:lpstr>
      <vt:lpstr>Input/Output in a loop</vt:lpstr>
      <vt:lpstr>Try it out</vt:lpstr>
      <vt:lpstr>Write your own I/O function</vt:lpstr>
      <vt:lpstr>What have we learned about input/output</vt:lpstr>
      <vt:lpstr>Bonus: functions with multiple return results</vt:lpstr>
      <vt:lpstr>PowerPoint Presentation</vt:lpstr>
      <vt:lpstr>Bonus: recursive functions</vt:lpstr>
      <vt:lpstr>Sorting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Afrique 2K20</dc:title>
  <cp:lastModifiedBy>Robbert van Renesse</cp:lastModifiedBy>
  <cp:revision>294</cp:revision>
  <dcterms:modified xsi:type="dcterms:W3CDTF">2020-01-15T18:42:18Z</dcterms:modified>
</cp:coreProperties>
</file>